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7" r:id="rId2"/>
    <p:sldId id="265" r:id="rId3"/>
    <p:sldId id="259" r:id="rId4"/>
    <p:sldId id="262" r:id="rId5"/>
    <p:sldId id="264" r:id="rId6"/>
    <p:sldId id="263" r:id="rId7"/>
    <p:sldId id="258" r:id="rId8"/>
    <p:sldId id="268" r:id="rId9"/>
    <p:sldId id="267" r:id="rId10"/>
    <p:sldId id="274" r:id="rId11"/>
    <p:sldId id="275" r:id="rId12"/>
    <p:sldId id="276" r:id="rId13"/>
    <p:sldId id="260" r:id="rId14"/>
    <p:sldId id="261" r:id="rId15"/>
    <p:sldId id="269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6C0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BD453-C75D-4261-861A-9D84C2F6242C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BF1BADE2-6CA0-4A69-BF92-E63848F6FD99}">
      <dgm:prSet phldrT="[Texto]" custT="1"/>
      <dgm:spPr>
        <a:xfrm rot="16200000">
          <a:off x="-1596736" y="1598507"/>
          <a:ext cx="4934595" cy="173757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MINISTERIO DE SALUD</a:t>
          </a:r>
        </a:p>
        <a:p>
          <a:endParaRPr lang="es-PE" sz="11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9DF00816-5A6B-4FEC-AA1F-4B5C5FBB4257}" type="parTrans" cxnId="{F5508236-A9BA-4234-B061-C025CC971352}">
      <dgm:prSet/>
      <dgm:spPr/>
      <dgm:t>
        <a:bodyPr/>
        <a:lstStyle/>
        <a:p>
          <a:endParaRPr lang="es-PE" sz="1100"/>
        </a:p>
      </dgm:t>
    </dgm:pt>
    <dgm:pt modelId="{84091D15-4BE2-420D-9002-C271C3C313E0}" type="sibTrans" cxnId="{F5508236-A9BA-4234-B061-C025CC971352}">
      <dgm:prSet/>
      <dgm:spPr/>
      <dgm:t>
        <a:bodyPr/>
        <a:lstStyle/>
        <a:p>
          <a:endParaRPr lang="es-PE" sz="1100"/>
        </a:p>
      </dgm:t>
    </dgm:pt>
    <dgm:pt modelId="{93AB140E-0A70-40C3-9395-68DAA43E441F}">
      <dgm:prSet phldrT="[Texto]" custT="1"/>
      <dgm:spPr>
        <a:xfrm rot="16200000">
          <a:off x="-1596736" y="1598507"/>
          <a:ext cx="4934595" cy="1737579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DIGESA, establece la política nacional de la calidad del agua para consumo humano. Es la Autoridad Nacional para la gestión de la calidad del agua para consumo humano y la ejerce a través  de las DIRESAS, GERESAS y DIRIS.</a:t>
          </a:r>
        </a:p>
      </dgm:t>
    </dgm:pt>
    <dgm:pt modelId="{3894C15D-7D0C-4A6F-B023-0C1283DC6649}" type="parTrans" cxnId="{49B6CAF9-3DE1-444A-B7D6-DEDC2547124C}">
      <dgm:prSet/>
      <dgm:spPr/>
      <dgm:t>
        <a:bodyPr/>
        <a:lstStyle/>
        <a:p>
          <a:endParaRPr lang="es-PE" sz="1100"/>
        </a:p>
      </dgm:t>
    </dgm:pt>
    <dgm:pt modelId="{777F52C7-6BDF-4958-AE0C-F133DF7A3E3E}" type="sibTrans" cxnId="{49B6CAF9-3DE1-444A-B7D6-DEDC2547124C}">
      <dgm:prSet/>
      <dgm:spPr/>
      <dgm:t>
        <a:bodyPr/>
        <a:lstStyle/>
        <a:p>
          <a:endParaRPr lang="es-PE" sz="1100"/>
        </a:p>
      </dgm:t>
    </dgm:pt>
    <dgm:pt modelId="{7A98E51C-3B3E-43AB-A960-7F1CB6E80170}">
      <dgm:prSet phldrT="[Texto]" custT="1"/>
      <dgm:spPr>
        <a:xfrm rot="16200000">
          <a:off x="271161" y="1598507"/>
          <a:ext cx="4934595" cy="1737579"/>
        </a:xfr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MINISTERIO DE VIVIENDA, CONSTRUCCIÓN Y SANEAMIENTO</a:t>
          </a:r>
        </a:p>
      </dgm:t>
    </dgm:pt>
    <dgm:pt modelId="{3344EF29-957E-4BC1-A66A-076FE15A7941}" type="parTrans" cxnId="{9DE2830E-B0C7-4294-A542-8952657900D0}">
      <dgm:prSet/>
      <dgm:spPr/>
      <dgm:t>
        <a:bodyPr/>
        <a:lstStyle/>
        <a:p>
          <a:endParaRPr lang="es-PE" sz="1100"/>
        </a:p>
      </dgm:t>
    </dgm:pt>
    <dgm:pt modelId="{929E36FD-F422-4AAE-9809-9FE8340CCAFE}" type="sibTrans" cxnId="{9DE2830E-B0C7-4294-A542-8952657900D0}">
      <dgm:prSet/>
      <dgm:spPr/>
      <dgm:t>
        <a:bodyPr/>
        <a:lstStyle/>
        <a:p>
          <a:endParaRPr lang="es-PE" sz="1100"/>
        </a:p>
      </dgm:t>
    </dgm:pt>
    <dgm:pt modelId="{23665AC9-DC32-4999-8C50-36AC513783FB}">
      <dgm:prSet phldrT="[Texto]" custT="1"/>
      <dgm:spPr>
        <a:xfrm rot="16200000">
          <a:off x="271161" y="1598507"/>
          <a:ext cx="4934595" cy="1737579"/>
        </a:xfr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Genera las condiciones necesarias para el acceso a los servicios de agua en niveles de calidad y sostenibilidad en especial de los sectores de menores recursos económicos</a:t>
          </a:r>
        </a:p>
      </dgm:t>
    </dgm:pt>
    <dgm:pt modelId="{81659FDD-B751-4709-81A5-DAB216F52039}" type="parTrans" cxnId="{9295D1D5-9A43-4792-AEFB-5B6C3FA3AE22}">
      <dgm:prSet/>
      <dgm:spPr/>
      <dgm:t>
        <a:bodyPr/>
        <a:lstStyle/>
        <a:p>
          <a:endParaRPr lang="es-PE" sz="1100"/>
        </a:p>
      </dgm:t>
    </dgm:pt>
    <dgm:pt modelId="{AE107690-A2F8-41DF-B5BF-A2CD53FBC1BA}" type="sibTrans" cxnId="{9295D1D5-9A43-4792-AEFB-5B6C3FA3AE22}">
      <dgm:prSet/>
      <dgm:spPr/>
      <dgm:t>
        <a:bodyPr/>
        <a:lstStyle/>
        <a:p>
          <a:endParaRPr lang="es-PE" sz="1100"/>
        </a:p>
      </dgm:t>
    </dgm:pt>
    <dgm:pt modelId="{8D6B46AE-960B-4327-ACBE-0FB04106EEB4}">
      <dgm:prSet phldrT="[Texto]" custT="1"/>
      <dgm:spPr>
        <a:xfrm rot="16200000">
          <a:off x="2139059" y="1598507"/>
          <a:ext cx="4934595" cy="1737579"/>
        </a:xfr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SUPERINTENDENCIA NACIONAL DE SERVICIOS DE SANEAMIENTO</a:t>
          </a:r>
        </a:p>
      </dgm:t>
    </dgm:pt>
    <dgm:pt modelId="{8CA2A25C-2DB0-4D02-80E3-EBA3F5C38914}" type="parTrans" cxnId="{D8E11995-BA7E-4846-93CD-FD9D1995C842}">
      <dgm:prSet/>
      <dgm:spPr/>
      <dgm:t>
        <a:bodyPr/>
        <a:lstStyle/>
        <a:p>
          <a:endParaRPr lang="es-PE" sz="1100"/>
        </a:p>
      </dgm:t>
    </dgm:pt>
    <dgm:pt modelId="{F77B33E0-3645-4935-9378-A45C3B4A788C}" type="sibTrans" cxnId="{D8E11995-BA7E-4846-93CD-FD9D1995C842}">
      <dgm:prSet/>
      <dgm:spPr/>
      <dgm:t>
        <a:bodyPr/>
        <a:lstStyle/>
        <a:p>
          <a:endParaRPr lang="es-PE" sz="1100"/>
        </a:p>
      </dgm:t>
    </dgm:pt>
    <dgm:pt modelId="{866FE1D0-058B-4D85-8D17-DC0D75F822DB}">
      <dgm:prSet phldrT="[Texto]" custT="1"/>
      <dgm:spPr>
        <a:xfrm rot="16200000">
          <a:off x="2139059" y="1598507"/>
          <a:ext cx="4934595" cy="1737579"/>
        </a:xfr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Formula o adecua las directivas, herramientas e instrumentos de supervisión de su competencia a las normas sanitarias establecidas en este Reglamento</a:t>
          </a:r>
          <a:r>
            <a:rPr lang="es-PE" sz="1100" b="1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s-PE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para su aplicación por los proveedores de su ámbito de competencia</a:t>
          </a:r>
        </a:p>
      </dgm:t>
    </dgm:pt>
    <dgm:pt modelId="{BE5A723C-123B-443D-A328-AA35418F75E8}" type="parTrans" cxnId="{361811C2-1209-4F44-824E-3A4D615702A2}">
      <dgm:prSet/>
      <dgm:spPr/>
      <dgm:t>
        <a:bodyPr/>
        <a:lstStyle/>
        <a:p>
          <a:endParaRPr lang="es-PE" sz="1100"/>
        </a:p>
      </dgm:t>
    </dgm:pt>
    <dgm:pt modelId="{DE48928F-DC48-4AFF-BD53-F53053DE2304}" type="sibTrans" cxnId="{361811C2-1209-4F44-824E-3A4D615702A2}">
      <dgm:prSet/>
      <dgm:spPr/>
      <dgm:t>
        <a:bodyPr/>
        <a:lstStyle/>
        <a:p>
          <a:endParaRPr lang="es-PE" sz="1100"/>
        </a:p>
      </dgm:t>
    </dgm:pt>
    <dgm:pt modelId="{7E5035B2-063C-42C0-BDBC-B334D475AD27}">
      <dgm:prSet custT="1"/>
      <dgm:spPr>
        <a:xfrm rot="16200000">
          <a:off x="4006957" y="1598507"/>
          <a:ext cx="4934595" cy="1737579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s-PE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LOS</a:t>
          </a:r>
          <a:r>
            <a:rPr lang="es-PE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s-PE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GOBIERNOS LOCALES  Y PROVINCIALES</a:t>
          </a:r>
        </a:p>
      </dgm:t>
    </dgm:pt>
    <dgm:pt modelId="{CC5AD68D-DE6D-44D7-8172-E03A4DC7EA3F}" type="parTrans" cxnId="{1AF214AB-7CA6-4702-ABB1-40733F381906}">
      <dgm:prSet/>
      <dgm:spPr/>
      <dgm:t>
        <a:bodyPr/>
        <a:lstStyle/>
        <a:p>
          <a:endParaRPr lang="es-PE" sz="1100"/>
        </a:p>
      </dgm:t>
    </dgm:pt>
    <dgm:pt modelId="{9609CAA6-F91D-4AA3-A15D-2B28D864B589}" type="sibTrans" cxnId="{1AF214AB-7CA6-4702-ABB1-40733F381906}">
      <dgm:prSet/>
      <dgm:spPr/>
      <dgm:t>
        <a:bodyPr/>
        <a:lstStyle/>
        <a:p>
          <a:endParaRPr lang="es-PE" sz="1100"/>
        </a:p>
      </dgm:t>
    </dgm:pt>
    <dgm:pt modelId="{5E801317-1AA3-47F6-A815-8F88393289C6}">
      <dgm:prSet custT="1"/>
      <dgm:spPr>
        <a:xfrm rot="16200000">
          <a:off x="4006957" y="1598507"/>
          <a:ext cx="4934595" cy="1737579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es-PE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Son los encargados de velar por la sostenibilidad de los sistemas de abastecimiento.  </a:t>
          </a:r>
        </a:p>
      </dgm:t>
    </dgm:pt>
    <dgm:pt modelId="{7137F4AF-4287-411C-9315-A4FD9D504503}" type="sibTrans" cxnId="{91572E1A-9B65-4D47-8DC2-47EA61ABDCCE}">
      <dgm:prSet/>
      <dgm:spPr/>
      <dgm:t>
        <a:bodyPr/>
        <a:lstStyle/>
        <a:p>
          <a:endParaRPr lang="es-PE" sz="1100"/>
        </a:p>
      </dgm:t>
    </dgm:pt>
    <dgm:pt modelId="{1DE20E69-89DB-4160-A4B1-B5BEE487CEB1}" type="parTrans" cxnId="{91572E1A-9B65-4D47-8DC2-47EA61ABDCCE}">
      <dgm:prSet/>
      <dgm:spPr/>
      <dgm:t>
        <a:bodyPr/>
        <a:lstStyle/>
        <a:p>
          <a:endParaRPr lang="es-PE" sz="1100"/>
        </a:p>
      </dgm:t>
    </dgm:pt>
    <dgm:pt modelId="{BF321D41-F945-4D8B-A6CA-F97661C04860}">
      <dgm:prSet custT="1"/>
      <dgm:spPr>
        <a:xfrm rot="16200000">
          <a:off x="4006957" y="1598507"/>
          <a:ext cx="4934595" cy="1737579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just"/>
          <a:r>
            <a:rPr lang="es-PE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Supervisa el cumplimiento de las disposiciones del  Reglamento</a:t>
          </a:r>
          <a:r>
            <a:rPr lang="es-PE" sz="1100" b="1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s-PE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en los servicios de agua para consumo humano de su competencia</a:t>
          </a:r>
        </a:p>
      </dgm:t>
    </dgm:pt>
    <dgm:pt modelId="{7428D537-3158-40F5-83F6-506468940527}" type="parTrans" cxnId="{38A3CB7D-BD89-475C-B50F-827A01B01C31}">
      <dgm:prSet/>
      <dgm:spPr/>
      <dgm:t>
        <a:bodyPr/>
        <a:lstStyle/>
        <a:p>
          <a:endParaRPr lang="es-PE" sz="1100"/>
        </a:p>
      </dgm:t>
    </dgm:pt>
    <dgm:pt modelId="{FB1E52A5-EE4D-409A-9853-7C43C3D2E8B9}" type="sibTrans" cxnId="{38A3CB7D-BD89-475C-B50F-827A01B01C31}">
      <dgm:prSet/>
      <dgm:spPr/>
      <dgm:t>
        <a:bodyPr/>
        <a:lstStyle/>
        <a:p>
          <a:endParaRPr lang="es-PE" sz="1100"/>
        </a:p>
      </dgm:t>
    </dgm:pt>
    <dgm:pt modelId="{C2C38360-A80C-4EA5-927C-86E6607D34F9}">
      <dgm:prSet phldrT="[Texto]" custT="1"/>
      <dgm:spPr>
        <a:xfrm rot="16200000">
          <a:off x="271161" y="1598507"/>
          <a:ext cx="4934595" cy="1737579"/>
        </a:xfr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PE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Establece en los planes, programas y proyectos de abastecimiento de agua para consumo humano la aplicación de las normas sanitarias señalados en el  Reglamento</a:t>
          </a:r>
          <a:r>
            <a:rPr lang="es-PE" sz="1100" b="1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s-PE" sz="11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7F1606B9-11B4-4321-9614-4C5CC65CA800}" type="sibTrans" cxnId="{AC92F3A9-2464-4AD8-BAEC-27DE0BB9B9C2}">
      <dgm:prSet/>
      <dgm:spPr/>
      <dgm:t>
        <a:bodyPr/>
        <a:lstStyle/>
        <a:p>
          <a:endParaRPr lang="es-PE"/>
        </a:p>
      </dgm:t>
    </dgm:pt>
    <dgm:pt modelId="{F8BAC6C3-8BFD-4B0C-9712-59DCCCEF6DD9}" type="parTrans" cxnId="{AC92F3A9-2464-4AD8-BAEC-27DE0BB9B9C2}">
      <dgm:prSet/>
      <dgm:spPr/>
      <dgm:t>
        <a:bodyPr/>
        <a:lstStyle/>
        <a:p>
          <a:endParaRPr lang="es-PE"/>
        </a:p>
      </dgm:t>
    </dgm:pt>
    <dgm:pt modelId="{658BDF99-A3DD-495A-8626-942A1451FC0D}" type="pres">
      <dgm:prSet presAssocID="{4E1BD453-C75D-4261-861A-9D84C2F6242C}" presName="Name0" presStyleCnt="0">
        <dgm:presLayoutVars>
          <dgm:dir/>
          <dgm:resizeHandles val="exact"/>
        </dgm:presLayoutVars>
      </dgm:prSet>
      <dgm:spPr/>
    </dgm:pt>
    <dgm:pt modelId="{2D7F1882-848F-44FE-B72B-1525D7F59803}" type="pres">
      <dgm:prSet presAssocID="{BF1BADE2-6CA0-4A69-BF92-E63848F6FD99}" presName="node" presStyleLbl="node1" presStyleIdx="0" presStyleCnt="4">
        <dgm:presLayoutVars>
          <dgm:bulletEnabled val="1"/>
        </dgm:presLayoutVars>
      </dgm:prSet>
      <dgm:spPr>
        <a:prstGeom prst="flowChartManualOperation">
          <a:avLst/>
        </a:prstGeom>
      </dgm:spPr>
    </dgm:pt>
    <dgm:pt modelId="{19956F69-F130-4978-84A8-FD2A1D7ABD2F}" type="pres">
      <dgm:prSet presAssocID="{84091D15-4BE2-420D-9002-C271C3C313E0}" presName="sibTrans" presStyleCnt="0"/>
      <dgm:spPr/>
    </dgm:pt>
    <dgm:pt modelId="{D5B10FE4-4FCE-4FDC-82FA-FCFFD76444BE}" type="pres">
      <dgm:prSet presAssocID="{7A98E51C-3B3E-43AB-A960-7F1CB6E80170}" presName="node" presStyleLbl="node1" presStyleIdx="1" presStyleCnt="4">
        <dgm:presLayoutVars>
          <dgm:bulletEnabled val="1"/>
        </dgm:presLayoutVars>
      </dgm:prSet>
      <dgm:spPr>
        <a:prstGeom prst="flowChartManualOperation">
          <a:avLst/>
        </a:prstGeom>
      </dgm:spPr>
    </dgm:pt>
    <dgm:pt modelId="{41AFE734-3BCF-4D40-8005-2EA4AF35AF1D}" type="pres">
      <dgm:prSet presAssocID="{929E36FD-F422-4AAE-9809-9FE8340CCAFE}" presName="sibTrans" presStyleCnt="0"/>
      <dgm:spPr/>
    </dgm:pt>
    <dgm:pt modelId="{30D3E276-846D-4541-A95D-B65B3DABC837}" type="pres">
      <dgm:prSet presAssocID="{8D6B46AE-960B-4327-ACBE-0FB04106EEB4}" presName="node" presStyleLbl="node1" presStyleIdx="2" presStyleCnt="4">
        <dgm:presLayoutVars>
          <dgm:bulletEnabled val="1"/>
        </dgm:presLayoutVars>
      </dgm:prSet>
      <dgm:spPr>
        <a:prstGeom prst="flowChartManualOperation">
          <a:avLst/>
        </a:prstGeom>
      </dgm:spPr>
    </dgm:pt>
    <dgm:pt modelId="{504E24E1-9A9E-4FA0-8A76-58DC9CA3148F}" type="pres">
      <dgm:prSet presAssocID="{F77B33E0-3645-4935-9378-A45C3B4A788C}" presName="sibTrans" presStyleCnt="0"/>
      <dgm:spPr/>
    </dgm:pt>
    <dgm:pt modelId="{F575AEB4-FAD0-4307-B54E-BEEEDE9AF9F9}" type="pres">
      <dgm:prSet presAssocID="{7E5035B2-063C-42C0-BDBC-B334D475AD27}" presName="node" presStyleLbl="node1" presStyleIdx="3" presStyleCnt="4">
        <dgm:presLayoutVars>
          <dgm:bulletEnabled val="1"/>
        </dgm:presLayoutVars>
      </dgm:prSet>
      <dgm:spPr>
        <a:prstGeom prst="flowChartManualOperation">
          <a:avLst/>
        </a:prstGeom>
      </dgm:spPr>
    </dgm:pt>
  </dgm:ptLst>
  <dgm:cxnLst>
    <dgm:cxn modelId="{15D9A706-5F91-41E2-82D0-D364E4793B1F}" type="presOf" srcId="{5E801317-1AA3-47F6-A815-8F88393289C6}" destId="{F575AEB4-FAD0-4307-B54E-BEEEDE9AF9F9}" srcOrd="0" destOrd="1" presId="urn:microsoft.com/office/officeart/2005/8/layout/hList6"/>
    <dgm:cxn modelId="{9DE2830E-B0C7-4294-A542-8952657900D0}" srcId="{4E1BD453-C75D-4261-861A-9D84C2F6242C}" destId="{7A98E51C-3B3E-43AB-A960-7F1CB6E80170}" srcOrd="1" destOrd="0" parTransId="{3344EF29-957E-4BC1-A66A-076FE15A7941}" sibTransId="{929E36FD-F422-4AAE-9809-9FE8340CCAFE}"/>
    <dgm:cxn modelId="{91572E1A-9B65-4D47-8DC2-47EA61ABDCCE}" srcId="{7E5035B2-063C-42C0-BDBC-B334D475AD27}" destId="{5E801317-1AA3-47F6-A815-8F88393289C6}" srcOrd="0" destOrd="0" parTransId="{1DE20E69-89DB-4160-A4B1-B5BEE487CEB1}" sibTransId="{7137F4AF-4287-411C-9315-A4FD9D504503}"/>
    <dgm:cxn modelId="{7DB69B1B-8A23-482B-9667-C45D2CC3938B}" type="presOf" srcId="{BF1BADE2-6CA0-4A69-BF92-E63848F6FD99}" destId="{2D7F1882-848F-44FE-B72B-1525D7F59803}" srcOrd="0" destOrd="0" presId="urn:microsoft.com/office/officeart/2005/8/layout/hList6"/>
    <dgm:cxn modelId="{CAC4F724-0837-4961-9F2E-C6097E1A95D7}" type="presOf" srcId="{C2C38360-A80C-4EA5-927C-86E6607D34F9}" destId="{D5B10FE4-4FCE-4FDC-82FA-FCFFD76444BE}" srcOrd="0" destOrd="1" presId="urn:microsoft.com/office/officeart/2005/8/layout/hList6"/>
    <dgm:cxn modelId="{F5508236-A9BA-4234-B061-C025CC971352}" srcId="{4E1BD453-C75D-4261-861A-9D84C2F6242C}" destId="{BF1BADE2-6CA0-4A69-BF92-E63848F6FD99}" srcOrd="0" destOrd="0" parTransId="{9DF00816-5A6B-4FEC-AA1F-4B5C5FBB4257}" sibTransId="{84091D15-4BE2-420D-9002-C271C3C313E0}"/>
    <dgm:cxn modelId="{6FE9103A-4595-4CDB-991F-D711276BD393}" type="presOf" srcId="{93AB140E-0A70-40C3-9395-68DAA43E441F}" destId="{2D7F1882-848F-44FE-B72B-1525D7F59803}" srcOrd="0" destOrd="1" presId="urn:microsoft.com/office/officeart/2005/8/layout/hList6"/>
    <dgm:cxn modelId="{FE0A0651-6A3E-4A7F-A8AC-8B1C4D8D9FBC}" type="presOf" srcId="{4E1BD453-C75D-4261-861A-9D84C2F6242C}" destId="{658BDF99-A3DD-495A-8626-942A1451FC0D}" srcOrd="0" destOrd="0" presId="urn:microsoft.com/office/officeart/2005/8/layout/hList6"/>
    <dgm:cxn modelId="{38A3CB7D-BD89-475C-B50F-827A01B01C31}" srcId="{7E5035B2-063C-42C0-BDBC-B334D475AD27}" destId="{BF321D41-F945-4D8B-A6CA-F97661C04860}" srcOrd="1" destOrd="0" parTransId="{7428D537-3158-40F5-83F6-506468940527}" sibTransId="{FB1E52A5-EE4D-409A-9853-7C43C3D2E8B9}"/>
    <dgm:cxn modelId="{1CEAC888-E497-4068-9FBC-198E5364C91D}" type="presOf" srcId="{7E5035B2-063C-42C0-BDBC-B334D475AD27}" destId="{F575AEB4-FAD0-4307-B54E-BEEEDE9AF9F9}" srcOrd="0" destOrd="0" presId="urn:microsoft.com/office/officeart/2005/8/layout/hList6"/>
    <dgm:cxn modelId="{D8E11995-BA7E-4846-93CD-FD9D1995C842}" srcId="{4E1BD453-C75D-4261-861A-9D84C2F6242C}" destId="{8D6B46AE-960B-4327-ACBE-0FB04106EEB4}" srcOrd="2" destOrd="0" parTransId="{8CA2A25C-2DB0-4D02-80E3-EBA3F5C38914}" sibTransId="{F77B33E0-3645-4935-9378-A45C3B4A788C}"/>
    <dgm:cxn modelId="{AC92F3A9-2464-4AD8-BAEC-27DE0BB9B9C2}" srcId="{7A98E51C-3B3E-43AB-A960-7F1CB6E80170}" destId="{C2C38360-A80C-4EA5-927C-86E6607D34F9}" srcOrd="0" destOrd="0" parTransId="{F8BAC6C3-8BFD-4B0C-9712-59DCCCEF6DD9}" sibTransId="{7F1606B9-11B4-4321-9614-4C5CC65CA800}"/>
    <dgm:cxn modelId="{1AF214AB-7CA6-4702-ABB1-40733F381906}" srcId="{4E1BD453-C75D-4261-861A-9D84C2F6242C}" destId="{7E5035B2-063C-42C0-BDBC-B334D475AD27}" srcOrd="3" destOrd="0" parTransId="{CC5AD68D-DE6D-44D7-8172-E03A4DC7EA3F}" sibTransId="{9609CAA6-F91D-4AA3-A15D-2B28D864B589}"/>
    <dgm:cxn modelId="{361811C2-1209-4F44-824E-3A4D615702A2}" srcId="{8D6B46AE-960B-4327-ACBE-0FB04106EEB4}" destId="{866FE1D0-058B-4D85-8D17-DC0D75F822DB}" srcOrd="0" destOrd="0" parTransId="{BE5A723C-123B-443D-A328-AA35418F75E8}" sibTransId="{DE48928F-DC48-4AFF-BD53-F53053DE2304}"/>
    <dgm:cxn modelId="{391F09C3-772A-4BAB-8091-A1C698283CAF}" type="presOf" srcId="{7A98E51C-3B3E-43AB-A960-7F1CB6E80170}" destId="{D5B10FE4-4FCE-4FDC-82FA-FCFFD76444BE}" srcOrd="0" destOrd="0" presId="urn:microsoft.com/office/officeart/2005/8/layout/hList6"/>
    <dgm:cxn modelId="{9295D1D5-9A43-4792-AEFB-5B6C3FA3AE22}" srcId="{7A98E51C-3B3E-43AB-A960-7F1CB6E80170}" destId="{23665AC9-DC32-4999-8C50-36AC513783FB}" srcOrd="1" destOrd="0" parTransId="{81659FDD-B751-4709-81A5-DAB216F52039}" sibTransId="{AE107690-A2F8-41DF-B5BF-A2CD53FBC1BA}"/>
    <dgm:cxn modelId="{48C9B4D7-C8D9-4F6D-A68B-FF4BF5EB041F}" type="presOf" srcId="{23665AC9-DC32-4999-8C50-36AC513783FB}" destId="{D5B10FE4-4FCE-4FDC-82FA-FCFFD76444BE}" srcOrd="0" destOrd="2" presId="urn:microsoft.com/office/officeart/2005/8/layout/hList6"/>
    <dgm:cxn modelId="{5E7CA3D8-E5B9-4ED9-B989-EE0F5E1E7651}" type="presOf" srcId="{866FE1D0-058B-4D85-8D17-DC0D75F822DB}" destId="{30D3E276-846D-4541-A95D-B65B3DABC837}" srcOrd="0" destOrd="1" presId="urn:microsoft.com/office/officeart/2005/8/layout/hList6"/>
    <dgm:cxn modelId="{FD9CEDDE-5483-4DA2-8710-26DB7BC0BE3D}" type="presOf" srcId="{8D6B46AE-960B-4327-ACBE-0FB04106EEB4}" destId="{30D3E276-846D-4541-A95D-B65B3DABC837}" srcOrd="0" destOrd="0" presId="urn:microsoft.com/office/officeart/2005/8/layout/hList6"/>
    <dgm:cxn modelId="{938B84F1-6862-410D-9116-5E828E056723}" type="presOf" srcId="{BF321D41-F945-4D8B-A6CA-F97661C04860}" destId="{F575AEB4-FAD0-4307-B54E-BEEEDE9AF9F9}" srcOrd="0" destOrd="2" presId="urn:microsoft.com/office/officeart/2005/8/layout/hList6"/>
    <dgm:cxn modelId="{49B6CAF9-3DE1-444A-B7D6-DEDC2547124C}" srcId="{BF1BADE2-6CA0-4A69-BF92-E63848F6FD99}" destId="{93AB140E-0A70-40C3-9395-68DAA43E441F}" srcOrd="0" destOrd="0" parTransId="{3894C15D-7D0C-4A6F-B023-0C1283DC6649}" sibTransId="{777F52C7-6BDF-4958-AE0C-F133DF7A3E3E}"/>
    <dgm:cxn modelId="{F35BF2A1-4576-44FC-8DD6-943910E86F67}" type="presParOf" srcId="{658BDF99-A3DD-495A-8626-942A1451FC0D}" destId="{2D7F1882-848F-44FE-B72B-1525D7F59803}" srcOrd="0" destOrd="0" presId="urn:microsoft.com/office/officeart/2005/8/layout/hList6"/>
    <dgm:cxn modelId="{0DD5A615-1109-4FAB-BF8A-75F3D5800B45}" type="presParOf" srcId="{658BDF99-A3DD-495A-8626-942A1451FC0D}" destId="{19956F69-F130-4978-84A8-FD2A1D7ABD2F}" srcOrd="1" destOrd="0" presId="urn:microsoft.com/office/officeart/2005/8/layout/hList6"/>
    <dgm:cxn modelId="{07F68D69-E245-4461-97B7-3C62B7AF7BF2}" type="presParOf" srcId="{658BDF99-A3DD-495A-8626-942A1451FC0D}" destId="{D5B10FE4-4FCE-4FDC-82FA-FCFFD76444BE}" srcOrd="2" destOrd="0" presId="urn:microsoft.com/office/officeart/2005/8/layout/hList6"/>
    <dgm:cxn modelId="{CE38FFD5-8EF0-47E3-A13A-84210B4D568C}" type="presParOf" srcId="{658BDF99-A3DD-495A-8626-942A1451FC0D}" destId="{41AFE734-3BCF-4D40-8005-2EA4AF35AF1D}" srcOrd="3" destOrd="0" presId="urn:microsoft.com/office/officeart/2005/8/layout/hList6"/>
    <dgm:cxn modelId="{B969E27F-D0EF-4BFD-9812-8A1E3532BFC0}" type="presParOf" srcId="{658BDF99-A3DD-495A-8626-942A1451FC0D}" destId="{30D3E276-846D-4541-A95D-B65B3DABC837}" srcOrd="4" destOrd="0" presId="urn:microsoft.com/office/officeart/2005/8/layout/hList6"/>
    <dgm:cxn modelId="{C34AA140-39CF-477E-B4BF-E11C613D7F5C}" type="presParOf" srcId="{658BDF99-A3DD-495A-8626-942A1451FC0D}" destId="{504E24E1-9A9E-4FA0-8A76-58DC9CA3148F}" srcOrd="5" destOrd="0" presId="urn:microsoft.com/office/officeart/2005/8/layout/hList6"/>
    <dgm:cxn modelId="{F250BD16-EAAA-46E0-8ECB-C0A5C85E91C8}" type="presParOf" srcId="{658BDF99-A3DD-495A-8626-942A1451FC0D}" destId="{F575AEB4-FAD0-4307-B54E-BEEEDE9AF9F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E6E32-92FD-4E44-A799-F40AFD20D32D}" type="doc">
      <dgm:prSet loTypeId="urn:microsoft.com/office/officeart/2005/8/layout/vProcess5" loCatId="process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PE"/>
        </a:p>
      </dgm:t>
    </dgm:pt>
    <dgm:pt modelId="{1C462834-B710-47F6-957A-94A6AC2994D9}">
      <dgm:prSet phldrT="[Texto]" custT="1"/>
      <dgm:spPr/>
      <dgm:t>
        <a:bodyPr/>
        <a:lstStyle/>
        <a:p>
          <a:r>
            <a:rPr lang="es-PE" sz="1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s-PE" sz="105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ANEXO I   :  </a:t>
          </a:r>
          <a:r>
            <a:rPr lang="es-PE" sz="1050" b="1" u="none" dirty="0">
              <a:effectLst/>
            </a:rPr>
            <a:t>LÍMITES MÁXIMOS PERMISIBLES DE PARÁMETROS </a:t>
          </a:r>
        </a:p>
        <a:p>
          <a:r>
            <a:rPr lang="es-PE" sz="1050" b="1" u="none" dirty="0">
              <a:effectLst/>
            </a:rPr>
            <a:t>                      MICROBIOLÓGICOS Y PARASITOLÓGICOS </a:t>
          </a:r>
        </a:p>
        <a:p>
          <a:r>
            <a:rPr lang="es-PE" sz="1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PE" sz="1000" b="1" u="none" dirty="0">
            <a:effectLst/>
          </a:endParaRPr>
        </a:p>
      </dgm:t>
    </dgm:pt>
    <dgm:pt modelId="{4D577F98-71DA-48A1-87D3-91CF4DAD6BB5}" type="parTrans" cxnId="{E51CB135-584C-4B91-ADDA-70B4BD4D0C36}">
      <dgm:prSet/>
      <dgm:spPr/>
      <dgm:t>
        <a:bodyPr/>
        <a:lstStyle/>
        <a:p>
          <a:endParaRPr lang="es-PE" sz="2800" b="1" u="none">
            <a:solidFill>
              <a:schemeClr val="tx1"/>
            </a:solidFill>
            <a:effectLst/>
          </a:endParaRPr>
        </a:p>
      </dgm:t>
    </dgm:pt>
    <dgm:pt modelId="{6D635132-453B-4C0F-A4E7-2DA2BDE016E2}" type="sibTrans" cxnId="{E51CB135-584C-4B91-ADDA-70B4BD4D0C36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s-PE" sz="2800" b="1" u="none">
            <a:solidFill>
              <a:schemeClr val="tx1"/>
            </a:solidFill>
            <a:effectLst/>
          </a:endParaRPr>
        </a:p>
      </dgm:t>
    </dgm:pt>
    <dgm:pt modelId="{8B013C19-8905-4456-AA7F-71A330709179}">
      <dgm:prSet phldrT="[Texto]" custT="1"/>
      <dgm:spPr/>
      <dgm:t>
        <a:bodyPr/>
        <a:lstStyle/>
        <a:p>
          <a:r>
            <a:rPr lang="es-PE" sz="1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s-PE" sz="105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ANEXO IV  :  </a:t>
          </a:r>
          <a:r>
            <a:rPr lang="es-PE" sz="1050" b="1" u="none" dirty="0">
              <a:effectLst/>
            </a:rPr>
            <a:t>LÍMITES MÁXIMOS PERMISIBLES DE PARÁMETROS              	        RADIACTIVOS </a:t>
          </a:r>
        </a:p>
        <a:p>
          <a:r>
            <a:rPr lang="es-PE" sz="10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PE" sz="900" b="1" u="none" dirty="0">
            <a:effectLst/>
          </a:endParaRPr>
        </a:p>
      </dgm:t>
    </dgm:pt>
    <dgm:pt modelId="{F141CFF7-5032-45D5-8629-BDC8F620B98D}" type="parTrans" cxnId="{F439C08D-FF61-4AA8-94FC-EFA3F48F98E6}">
      <dgm:prSet/>
      <dgm:spPr/>
      <dgm:t>
        <a:bodyPr/>
        <a:lstStyle/>
        <a:p>
          <a:endParaRPr lang="es-PE" sz="2800" b="1" u="none">
            <a:solidFill>
              <a:schemeClr val="tx1"/>
            </a:solidFill>
            <a:effectLst/>
          </a:endParaRPr>
        </a:p>
      </dgm:t>
    </dgm:pt>
    <dgm:pt modelId="{22077A8F-5903-4E19-93D1-CE8885DA7046}" type="sibTrans" cxnId="{F439C08D-FF61-4AA8-94FC-EFA3F48F98E6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s-PE" sz="2800" b="1" u="none">
            <a:solidFill>
              <a:schemeClr val="tx1"/>
            </a:solidFill>
            <a:effectLst/>
          </a:endParaRPr>
        </a:p>
      </dgm:t>
    </dgm:pt>
    <dgm:pt modelId="{40749EEF-43FA-46F2-A27E-EBE9E05393D9}">
      <dgm:prSet custT="1"/>
      <dgm:spPr/>
      <dgm:t>
        <a:bodyPr/>
        <a:lstStyle/>
        <a:p>
          <a:r>
            <a:rPr lang="es-PE" sz="105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s-PE" sz="105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ANEXO III  :  </a:t>
          </a:r>
          <a:r>
            <a:rPr lang="es-PE" sz="1050" b="1" u="none" dirty="0">
              <a:effectLst/>
            </a:rPr>
            <a:t>LÍMITES MÁXIMOS PERMISIBLES DE PARÁMETROS  	       QUÍMICOS INORGÁNICOS Y ORGÁNICOS </a:t>
          </a:r>
        </a:p>
        <a:p>
          <a:r>
            <a:rPr lang="es-PE" sz="1000" b="1" u="none" dirty="0">
              <a:effectLst/>
            </a:rPr>
            <a:t> </a:t>
          </a:r>
        </a:p>
      </dgm:t>
    </dgm:pt>
    <dgm:pt modelId="{17640B0C-5C21-4C5F-ADF2-46533183B16F}" type="parTrans" cxnId="{533121A6-EB86-414B-9B90-8C9BB7F19AB9}">
      <dgm:prSet/>
      <dgm:spPr/>
      <dgm:t>
        <a:bodyPr/>
        <a:lstStyle/>
        <a:p>
          <a:endParaRPr lang="es-PE" sz="2800" b="1" u="none">
            <a:solidFill>
              <a:schemeClr val="tx1"/>
            </a:solidFill>
            <a:effectLst/>
          </a:endParaRPr>
        </a:p>
      </dgm:t>
    </dgm:pt>
    <dgm:pt modelId="{E24DDC57-2B54-41F7-9FB3-0900DFFBCA6C}" type="sibTrans" cxnId="{533121A6-EB86-414B-9B90-8C9BB7F19AB9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s-PE" sz="2800" b="1" u="none">
            <a:solidFill>
              <a:schemeClr val="tx1"/>
            </a:solidFill>
            <a:effectLst/>
          </a:endParaRPr>
        </a:p>
      </dgm:t>
    </dgm:pt>
    <dgm:pt modelId="{93573897-5511-405C-A489-82727942BFE5}">
      <dgm:prSet custT="1"/>
      <dgm:spPr/>
      <dgm:t>
        <a:bodyPr/>
        <a:lstStyle/>
        <a:p>
          <a:r>
            <a:rPr lang="es-PE" sz="105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s-PE" sz="105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ANEXO II  :  </a:t>
          </a:r>
          <a:r>
            <a:rPr lang="es-PE" sz="1050" b="1" u="none" dirty="0">
              <a:effectLst/>
            </a:rPr>
            <a:t>LÍMITES MÁXIMOS PERMISIBLES DE PARÁMETROS DE  	  	       CALIDAD  ORGANOLÉPTICA </a:t>
          </a:r>
        </a:p>
      </dgm:t>
    </dgm:pt>
    <dgm:pt modelId="{8AAE36D0-0A14-496A-AD0C-489E344EE0AC}" type="parTrans" cxnId="{8B43CD40-AD15-4255-9FCF-260DAE08EC2D}">
      <dgm:prSet/>
      <dgm:spPr/>
      <dgm:t>
        <a:bodyPr/>
        <a:lstStyle/>
        <a:p>
          <a:endParaRPr lang="es-PE" sz="2800" b="1" u="none">
            <a:solidFill>
              <a:schemeClr val="tx1"/>
            </a:solidFill>
            <a:effectLst/>
          </a:endParaRPr>
        </a:p>
      </dgm:t>
    </dgm:pt>
    <dgm:pt modelId="{93387F4A-D49D-4408-9935-6547DFCE23F4}" type="sibTrans" cxnId="{8B43CD40-AD15-4255-9FCF-260DAE08EC2D}">
      <dgm:prSet/>
      <dgm:spPr>
        <a:solidFill>
          <a:srgbClr val="C00000">
            <a:alpha val="90000"/>
          </a:srgbClr>
        </a:solidFill>
      </dgm:spPr>
      <dgm:t>
        <a:bodyPr/>
        <a:lstStyle/>
        <a:p>
          <a:endParaRPr lang="es-PE" sz="2800" b="1" u="none">
            <a:solidFill>
              <a:schemeClr val="tx1"/>
            </a:solidFill>
            <a:effectLst/>
          </a:endParaRPr>
        </a:p>
      </dgm:t>
    </dgm:pt>
    <dgm:pt modelId="{E3D83234-6380-45D2-AD7F-7CE862657B99}" type="pres">
      <dgm:prSet presAssocID="{995E6E32-92FD-4E44-A799-F40AFD20D32D}" presName="outerComposite" presStyleCnt="0">
        <dgm:presLayoutVars>
          <dgm:chMax val="5"/>
          <dgm:dir/>
          <dgm:resizeHandles val="exact"/>
        </dgm:presLayoutVars>
      </dgm:prSet>
      <dgm:spPr/>
    </dgm:pt>
    <dgm:pt modelId="{FDDCC86D-AF3E-488E-879A-0AD38A8D73DD}" type="pres">
      <dgm:prSet presAssocID="{995E6E32-92FD-4E44-A799-F40AFD20D32D}" presName="dummyMaxCanvas" presStyleCnt="0">
        <dgm:presLayoutVars/>
      </dgm:prSet>
      <dgm:spPr/>
    </dgm:pt>
    <dgm:pt modelId="{5B718801-581C-41FA-8EDF-969FBA1C048E}" type="pres">
      <dgm:prSet presAssocID="{995E6E32-92FD-4E44-A799-F40AFD20D32D}" presName="FourNodes_1" presStyleLbl="node1" presStyleIdx="0" presStyleCnt="4">
        <dgm:presLayoutVars>
          <dgm:bulletEnabled val="1"/>
        </dgm:presLayoutVars>
      </dgm:prSet>
      <dgm:spPr/>
    </dgm:pt>
    <dgm:pt modelId="{6639B8DE-7F76-4685-A980-E828A143599B}" type="pres">
      <dgm:prSet presAssocID="{995E6E32-92FD-4E44-A799-F40AFD20D32D}" presName="FourNodes_2" presStyleLbl="node1" presStyleIdx="1" presStyleCnt="4" custScaleX="105585">
        <dgm:presLayoutVars>
          <dgm:bulletEnabled val="1"/>
        </dgm:presLayoutVars>
      </dgm:prSet>
      <dgm:spPr/>
    </dgm:pt>
    <dgm:pt modelId="{94470941-077A-4484-AA90-52B163304800}" type="pres">
      <dgm:prSet presAssocID="{995E6E32-92FD-4E44-A799-F40AFD20D32D}" presName="FourNodes_3" presStyleLbl="node1" presStyleIdx="2" presStyleCnt="4">
        <dgm:presLayoutVars>
          <dgm:bulletEnabled val="1"/>
        </dgm:presLayoutVars>
      </dgm:prSet>
      <dgm:spPr/>
    </dgm:pt>
    <dgm:pt modelId="{4141A4E2-4B65-4664-8364-06F91E86BBB9}" type="pres">
      <dgm:prSet presAssocID="{995E6E32-92FD-4E44-A799-F40AFD20D32D}" presName="FourNodes_4" presStyleLbl="node1" presStyleIdx="3" presStyleCnt="4">
        <dgm:presLayoutVars>
          <dgm:bulletEnabled val="1"/>
        </dgm:presLayoutVars>
      </dgm:prSet>
      <dgm:spPr/>
    </dgm:pt>
    <dgm:pt modelId="{27768ABA-3C29-44B7-ACCB-8043C3BA804A}" type="pres">
      <dgm:prSet presAssocID="{995E6E32-92FD-4E44-A799-F40AFD20D32D}" presName="FourConn_1-2" presStyleLbl="fgAccFollowNode1" presStyleIdx="0" presStyleCnt="3">
        <dgm:presLayoutVars>
          <dgm:bulletEnabled val="1"/>
        </dgm:presLayoutVars>
      </dgm:prSet>
      <dgm:spPr/>
    </dgm:pt>
    <dgm:pt modelId="{9A4B7F63-CDBE-4486-BADD-9419A295FE61}" type="pres">
      <dgm:prSet presAssocID="{995E6E32-92FD-4E44-A799-F40AFD20D32D}" presName="FourConn_2-3" presStyleLbl="fgAccFollowNode1" presStyleIdx="1" presStyleCnt="3">
        <dgm:presLayoutVars>
          <dgm:bulletEnabled val="1"/>
        </dgm:presLayoutVars>
      </dgm:prSet>
      <dgm:spPr/>
    </dgm:pt>
    <dgm:pt modelId="{AB0352C2-D53A-4FD2-A1DC-BF1A46FF2989}" type="pres">
      <dgm:prSet presAssocID="{995E6E32-92FD-4E44-A799-F40AFD20D32D}" presName="FourConn_3-4" presStyleLbl="fgAccFollowNode1" presStyleIdx="2" presStyleCnt="3">
        <dgm:presLayoutVars>
          <dgm:bulletEnabled val="1"/>
        </dgm:presLayoutVars>
      </dgm:prSet>
      <dgm:spPr/>
    </dgm:pt>
    <dgm:pt modelId="{D8ECD628-154B-4454-A247-469A158B965E}" type="pres">
      <dgm:prSet presAssocID="{995E6E32-92FD-4E44-A799-F40AFD20D32D}" presName="FourNodes_1_text" presStyleLbl="node1" presStyleIdx="3" presStyleCnt="4">
        <dgm:presLayoutVars>
          <dgm:bulletEnabled val="1"/>
        </dgm:presLayoutVars>
      </dgm:prSet>
      <dgm:spPr/>
    </dgm:pt>
    <dgm:pt modelId="{CBC2694F-02B6-46CD-9655-4643C5348E56}" type="pres">
      <dgm:prSet presAssocID="{995E6E32-92FD-4E44-A799-F40AFD20D32D}" presName="FourNodes_2_text" presStyleLbl="node1" presStyleIdx="3" presStyleCnt="4">
        <dgm:presLayoutVars>
          <dgm:bulletEnabled val="1"/>
        </dgm:presLayoutVars>
      </dgm:prSet>
      <dgm:spPr/>
    </dgm:pt>
    <dgm:pt modelId="{BC44A3C4-EAE5-4C45-8F88-ABE6E9B44B38}" type="pres">
      <dgm:prSet presAssocID="{995E6E32-92FD-4E44-A799-F40AFD20D32D}" presName="FourNodes_3_text" presStyleLbl="node1" presStyleIdx="3" presStyleCnt="4">
        <dgm:presLayoutVars>
          <dgm:bulletEnabled val="1"/>
        </dgm:presLayoutVars>
      </dgm:prSet>
      <dgm:spPr/>
    </dgm:pt>
    <dgm:pt modelId="{5FBBD5C1-6240-4922-B9BA-F2C4AB2D41ED}" type="pres">
      <dgm:prSet presAssocID="{995E6E32-92FD-4E44-A799-F40AFD20D32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0F21A01-A27A-495F-BC22-6FC954AF4EB0}" type="presOf" srcId="{8B013C19-8905-4456-AA7F-71A330709179}" destId="{5FBBD5C1-6240-4922-B9BA-F2C4AB2D41ED}" srcOrd="1" destOrd="0" presId="urn:microsoft.com/office/officeart/2005/8/layout/vProcess5"/>
    <dgm:cxn modelId="{734B6303-DC35-47CC-89D2-7313DB5B3597}" type="presOf" srcId="{6D635132-453B-4C0F-A4E7-2DA2BDE016E2}" destId="{27768ABA-3C29-44B7-ACCB-8043C3BA804A}" srcOrd="0" destOrd="0" presId="urn:microsoft.com/office/officeart/2005/8/layout/vProcess5"/>
    <dgm:cxn modelId="{7D026E12-5EE0-4348-B626-25A612EEDDC6}" type="presOf" srcId="{1C462834-B710-47F6-957A-94A6AC2994D9}" destId="{D8ECD628-154B-4454-A247-469A158B965E}" srcOrd="1" destOrd="0" presId="urn:microsoft.com/office/officeart/2005/8/layout/vProcess5"/>
    <dgm:cxn modelId="{E51CB135-584C-4B91-ADDA-70B4BD4D0C36}" srcId="{995E6E32-92FD-4E44-A799-F40AFD20D32D}" destId="{1C462834-B710-47F6-957A-94A6AC2994D9}" srcOrd="0" destOrd="0" parTransId="{4D577F98-71DA-48A1-87D3-91CF4DAD6BB5}" sibTransId="{6D635132-453B-4C0F-A4E7-2DA2BDE016E2}"/>
    <dgm:cxn modelId="{8B43CD40-AD15-4255-9FCF-260DAE08EC2D}" srcId="{995E6E32-92FD-4E44-A799-F40AFD20D32D}" destId="{93573897-5511-405C-A489-82727942BFE5}" srcOrd="1" destOrd="0" parTransId="{8AAE36D0-0A14-496A-AD0C-489E344EE0AC}" sibTransId="{93387F4A-D49D-4408-9935-6547DFCE23F4}"/>
    <dgm:cxn modelId="{107CF05D-8E2C-4F1F-A596-3E5607F3EFD7}" type="presOf" srcId="{93573897-5511-405C-A489-82727942BFE5}" destId="{6639B8DE-7F76-4685-A980-E828A143599B}" srcOrd="0" destOrd="0" presId="urn:microsoft.com/office/officeart/2005/8/layout/vProcess5"/>
    <dgm:cxn modelId="{F409E546-70A7-4101-A49B-FF546E580051}" type="presOf" srcId="{93573897-5511-405C-A489-82727942BFE5}" destId="{CBC2694F-02B6-46CD-9655-4643C5348E56}" srcOrd="1" destOrd="0" presId="urn:microsoft.com/office/officeart/2005/8/layout/vProcess5"/>
    <dgm:cxn modelId="{1BB10582-1EC1-494C-AF40-D0AADFC3A258}" type="presOf" srcId="{40749EEF-43FA-46F2-A27E-EBE9E05393D9}" destId="{94470941-077A-4484-AA90-52B163304800}" srcOrd="0" destOrd="0" presId="urn:microsoft.com/office/officeart/2005/8/layout/vProcess5"/>
    <dgm:cxn modelId="{F439C08D-FF61-4AA8-94FC-EFA3F48F98E6}" srcId="{995E6E32-92FD-4E44-A799-F40AFD20D32D}" destId="{8B013C19-8905-4456-AA7F-71A330709179}" srcOrd="3" destOrd="0" parTransId="{F141CFF7-5032-45D5-8629-BDC8F620B98D}" sibTransId="{22077A8F-5903-4E19-93D1-CE8885DA7046}"/>
    <dgm:cxn modelId="{28C0DC99-638C-4B37-BEDD-6EE30F0EE5DE}" type="presOf" srcId="{1C462834-B710-47F6-957A-94A6AC2994D9}" destId="{5B718801-581C-41FA-8EDF-969FBA1C048E}" srcOrd="0" destOrd="0" presId="urn:microsoft.com/office/officeart/2005/8/layout/vProcess5"/>
    <dgm:cxn modelId="{533121A6-EB86-414B-9B90-8C9BB7F19AB9}" srcId="{995E6E32-92FD-4E44-A799-F40AFD20D32D}" destId="{40749EEF-43FA-46F2-A27E-EBE9E05393D9}" srcOrd="2" destOrd="0" parTransId="{17640B0C-5C21-4C5F-ADF2-46533183B16F}" sibTransId="{E24DDC57-2B54-41F7-9FB3-0900DFFBCA6C}"/>
    <dgm:cxn modelId="{2D6FFCB7-D641-4E88-A02F-0C24617F4BB1}" type="presOf" srcId="{93387F4A-D49D-4408-9935-6547DFCE23F4}" destId="{9A4B7F63-CDBE-4486-BADD-9419A295FE61}" srcOrd="0" destOrd="0" presId="urn:microsoft.com/office/officeart/2005/8/layout/vProcess5"/>
    <dgm:cxn modelId="{04DBD9BF-A18D-493A-99EC-E775A1AD9BC8}" type="presOf" srcId="{40749EEF-43FA-46F2-A27E-EBE9E05393D9}" destId="{BC44A3C4-EAE5-4C45-8F88-ABE6E9B44B38}" srcOrd="1" destOrd="0" presId="urn:microsoft.com/office/officeart/2005/8/layout/vProcess5"/>
    <dgm:cxn modelId="{FEC94DD8-5DE7-437F-9D11-095BC910FE10}" type="presOf" srcId="{995E6E32-92FD-4E44-A799-F40AFD20D32D}" destId="{E3D83234-6380-45D2-AD7F-7CE862657B99}" srcOrd="0" destOrd="0" presId="urn:microsoft.com/office/officeart/2005/8/layout/vProcess5"/>
    <dgm:cxn modelId="{A134AEED-EB73-42B5-85E7-3E0E12AC7BB7}" type="presOf" srcId="{8B013C19-8905-4456-AA7F-71A330709179}" destId="{4141A4E2-4B65-4664-8364-06F91E86BBB9}" srcOrd="0" destOrd="0" presId="urn:microsoft.com/office/officeart/2005/8/layout/vProcess5"/>
    <dgm:cxn modelId="{166632F2-C60B-4BA5-A3C0-6BEB362E318A}" type="presOf" srcId="{E24DDC57-2B54-41F7-9FB3-0900DFFBCA6C}" destId="{AB0352C2-D53A-4FD2-A1DC-BF1A46FF2989}" srcOrd="0" destOrd="0" presId="urn:microsoft.com/office/officeart/2005/8/layout/vProcess5"/>
    <dgm:cxn modelId="{B5A43D96-157F-4E10-A26C-D27D03DA4729}" type="presParOf" srcId="{E3D83234-6380-45D2-AD7F-7CE862657B99}" destId="{FDDCC86D-AF3E-488E-879A-0AD38A8D73DD}" srcOrd="0" destOrd="0" presId="urn:microsoft.com/office/officeart/2005/8/layout/vProcess5"/>
    <dgm:cxn modelId="{195A8F11-79F1-468F-AAE4-4779D1773844}" type="presParOf" srcId="{E3D83234-6380-45D2-AD7F-7CE862657B99}" destId="{5B718801-581C-41FA-8EDF-969FBA1C048E}" srcOrd="1" destOrd="0" presId="urn:microsoft.com/office/officeart/2005/8/layout/vProcess5"/>
    <dgm:cxn modelId="{4B766D16-F9C8-4DE5-95A9-6C3F617DB392}" type="presParOf" srcId="{E3D83234-6380-45D2-AD7F-7CE862657B99}" destId="{6639B8DE-7F76-4685-A980-E828A143599B}" srcOrd="2" destOrd="0" presId="urn:microsoft.com/office/officeart/2005/8/layout/vProcess5"/>
    <dgm:cxn modelId="{2685B9A8-C09B-4131-B215-D19416AE6832}" type="presParOf" srcId="{E3D83234-6380-45D2-AD7F-7CE862657B99}" destId="{94470941-077A-4484-AA90-52B163304800}" srcOrd="3" destOrd="0" presId="urn:microsoft.com/office/officeart/2005/8/layout/vProcess5"/>
    <dgm:cxn modelId="{C706C5C5-8A68-47A2-B46B-7293B65E88DF}" type="presParOf" srcId="{E3D83234-6380-45D2-AD7F-7CE862657B99}" destId="{4141A4E2-4B65-4664-8364-06F91E86BBB9}" srcOrd="4" destOrd="0" presId="urn:microsoft.com/office/officeart/2005/8/layout/vProcess5"/>
    <dgm:cxn modelId="{E86FFCEC-91E0-4A5B-B590-1D180B3D113C}" type="presParOf" srcId="{E3D83234-6380-45D2-AD7F-7CE862657B99}" destId="{27768ABA-3C29-44B7-ACCB-8043C3BA804A}" srcOrd="5" destOrd="0" presId="urn:microsoft.com/office/officeart/2005/8/layout/vProcess5"/>
    <dgm:cxn modelId="{A383986D-555A-42BC-B948-49BBC24670C1}" type="presParOf" srcId="{E3D83234-6380-45D2-AD7F-7CE862657B99}" destId="{9A4B7F63-CDBE-4486-BADD-9419A295FE61}" srcOrd="6" destOrd="0" presId="urn:microsoft.com/office/officeart/2005/8/layout/vProcess5"/>
    <dgm:cxn modelId="{8D1E6743-EBE6-4B06-90E8-8F0B7B1F2963}" type="presParOf" srcId="{E3D83234-6380-45D2-AD7F-7CE862657B99}" destId="{AB0352C2-D53A-4FD2-A1DC-BF1A46FF2989}" srcOrd="7" destOrd="0" presId="urn:microsoft.com/office/officeart/2005/8/layout/vProcess5"/>
    <dgm:cxn modelId="{3DCFCF7A-03B8-4DDE-8883-826D5197143A}" type="presParOf" srcId="{E3D83234-6380-45D2-AD7F-7CE862657B99}" destId="{D8ECD628-154B-4454-A247-469A158B965E}" srcOrd="8" destOrd="0" presId="urn:microsoft.com/office/officeart/2005/8/layout/vProcess5"/>
    <dgm:cxn modelId="{F5BC7CAB-2812-4780-8290-0CF2942E69AD}" type="presParOf" srcId="{E3D83234-6380-45D2-AD7F-7CE862657B99}" destId="{CBC2694F-02B6-46CD-9655-4643C5348E56}" srcOrd="9" destOrd="0" presId="urn:microsoft.com/office/officeart/2005/8/layout/vProcess5"/>
    <dgm:cxn modelId="{8B41FF5C-DE44-49B3-8154-A58FFACC31AF}" type="presParOf" srcId="{E3D83234-6380-45D2-AD7F-7CE862657B99}" destId="{BC44A3C4-EAE5-4C45-8F88-ABE6E9B44B38}" srcOrd="10" destOrd="0" presId="urn:microsoft.com/office/officeart/2005/8/layout/vProcess5"/>
    <dgm:cxn modelId="{5BDECFF6-AD17-4759-BD21-AE29A95D7FD5}" type="presParOf" srcId="{E3D83234-6380-45D2-AD7F-7CE862657B99}" destId="{5FBBD5C1-6240-4922-B9BA-F2C4AB2D41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F1882-848F-44FE-B72B-1525D7F59803}">
      <dsp:nvSpPr>
        <dsp:cNvPr id="0" name=""/>
        <dsp:cNvSpPr/>
      </dsp:nvSpPr>
      <dsp:spPr>
        <a:xfrm rot="16200000">
          <a:off x="-1596736" y="1598507"/>
          <a:ext cx="4934595" cy="1737579"/>
        </a:xfrm>
        <a:prstGeom prst="flowChartManualOperati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MINISTERIO DE SALUD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1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DIGESA, establece la política nacional de la calidad del agua para consumo humano. Es la Autoridad Nacional para la gestión de la calidad del agua para consumo humano y la ejerce a través  de las DIRESAS, GERESAS y DIRIS.</a:t>
          </a:r>
        </a:p>
      </dsp:txBody>
      <dsp:txXfrm rot="5400000">
        <a:off x="1772" y="986918"/>
        <a:ext cx="1737579" cy="2960757"/>
      </dsp:txXfrm>
    </dsp:sp>
    <dsp:sp modelId="{D5B10FE4-4FCE-4FDC-82FA-FCFFD76444BE}">
      <dsp:nvSpPr>
        <dsp:cNvPr id="0" name=""/>
        <dsp:cNvSpPr/>
      </dsp:nvSpPr>
      <dsp:spPr>
        <a:xfrm rot="16200000">
          <a:off x="271161" y="1598507"/>
          <a:ext cx="4934595" cy="1737579"/>
        </a:xfrm>
        <a:prstGeom prst="flowChartManualOperation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MINISTERIO DE VIVIENDA, CONSTRUCCIÓN Y SANEAMIENTO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Establece en los planes, programas y proyectos de abastecimiento de agua para consumo humano la aplicación de las normas sanitarias señalados en el  Reglamento</a:t>
          </a:r>
          <a:r>
            <a:rPr lang="es-PE" sz="1100" b="1" kern="1200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s-PE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Genera las condiciones necesarias para el acceso a los servicios de agua en niveles de calidad y sostenibilidad en especial de los sectores de menores recursos económicos</a:t>
          </a:r>
        </a:p>
      </dsp:txBody>
      <dsp:txXfrm rot="5400000">
        <a:off x="1869669" y="986918"/>
        <a:ext cx="1737579" cy="2960757"/>
      </dsp:txXfrm>
    </dsp:sp>
    <dsp:sp modelId="{30D3E276-846D-4541-A95D-B65B3DABC837}">
      <dsp:nvSpPr>
        <dsp:cNvPr id="0" name=""/>
        <dsp:cNvSpPr/>
      </dsp:nvSpPr>
      <dsp:spPr>
        <a:xfrm rot="16200000">
          <a:off x="2139059" y="1598507"/>
          <a:ext cx="4934595" cy="1737579"/>
        </a:xfrm>
        <a:prstGeom prst="flowChartManualOperation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SUPERINTENDENCIA NACIONAL DE SERVICIOS DE SANEAMIENTO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Formula o adecua las directivas, herramientas e instrumentos de supervisión de su competencia a las normas sanitarias establecidas en este Reglamento</a:t>
          </a:r>
          <a:r>
            <a:rPr lang="es-PE" sz="1100" b="1" kern="1200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s-PE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para su aplicación por los proveedores de su ámbito de competencia</a:t>
          </a:r>
        </a:p>
      </dsp:txBody>
      <dsp:txXfrm rot="5400000">
        <a:off x="3737567" y="986918"/>
        <a:ext cx="1737579" cy="2960757"/>
      </dsp:txXfrm>
    </dsp:sp>
    <dsp:sp modelId="{F575AEB4-FAD0-4307-B54E-BEEEDE9AF9F9}">
      <dsp:nvSpPr>
        <dsp:cNvPr id="0" name=""/>
        <dsp:cNvSpPr/>
      </dsp:nvSpPr>
      <dsp:spPr>
        <a:xfrm rot="16200000">
          <a:off x="4006957" y="1598507"/>
          <a:ext cx="4934595" cy="1737579"/>
        </a:xfrm>
        <a:prstGeom prst="flowChartManualOperation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1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LOS</a:t>
          </a:r>
          <a:r>
            <a:rPr lang="es-PE" sz="11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</a:t>
          </a:r>
          <a:r>
            <a:rPr lang="es-PE" sz="11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GOBIERNOS LOCALES  Y PROVINCIALES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Son los encargados de velar por la sostenibilidad de los sistemas de abastecimiento.  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Supervisa el cumplimiento de las disposiciones del  Reglamento</a:t>
          </a:r>
          <a:r>
            <a:rPr lang="es-PE" sz="1100" b="1" kern="1200" baseline="300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</a:t>
          </a:r>
          <a:r>
            <a:rPr lang="es-PE" sz="11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en los servicios de agua para consumo humano de su competencia</a:t>
          </a:r>
        </a:p>
      </dsp:txBody>
      <dsp:txXfrm rot="5400000">
        <a:off x="5605465" y="986918"/>
        <a:ext cx="1737579" cy="2960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18801-581C-41FA-8EDF-969FBA1C048E}">
      <dsp:nvSpPr>
        <dsp:cNvPr id="0" name=""/>
        <dsp:cNvSpPr/>
      </dsp:nvSpPr>
      <dsp:spPr>
        <a:xfrm>
          <a:off x="0" y="0"/>
          <a:ext cx="4685049" cy="866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ANEXO I   :  </a:t>
          </a:r>
          <a:r>
            <a:rPr lang="es-PE" sz="1050" b="1" u="none" kern="1200" dirty="0">
              <a:effectLst/>
            </a:rPr>
            <a:t>LÍMITES MÁXIMOS PERMISIBLES DE PARÁMETROS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u="none" kern="1200" dirty="0">
              <a:effectLst/>
            </a:rPr>
            <a:t>                      MICROBIOLÓGICOS Y PARASITOLÓGICOS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PE" sz="1000" b="1" u="none" kern="1200" dirty="0">
            <a:effectLst/>
          </a:endParaRPr>
        </a:p>
      </dsp:txBody>
      <dsp:txXfrm>
        <a:off x="25392" y="25392"/>
        <a:ext cx="3676297" cy="816155"/>
      </dsp:txXfrm>
    </dsp:sp>
    <dsp:sp modelId="{6639B8DE-7F76-4685-A980-E828A143599B}">
      <dsp:nvSpPr>
        <dsp:cNvPr id="0" name=""/>
        <dsp:cNvSpPr/>
      </dsp:nvSpPr>
      <dsp:spPr>
        <a:xfrm>
          <a:off x="261542" y="1024565"/>
          <a:ext cx="4946709" cy="866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ANEXO II  :  </a:t>
          </a:r>
          <a:r>
            <a:rPr lang="es-PE" sz="1050" b="1" u="none" kern="1200" dirty="0">
              <a:effectLst/>
            </a:rPr>
            <a:t>LÍMITES MÁXIMOS PERMISIBLES DE PARÁMETROS DE  	  	       CALIDAD  ORGANOLÉPTICA </a:t>
          </a:r>
        </a:p>
      </dsp:txBody>
      <dsp:txXfrm>
        <a:off x="286934" y="1049957"/>
        <a:ext cx="3886655" cy="816155"/>
      </dsp:txXfrm>
    </dsp:sp>
    <dsp:sp modelId="{94470941-077A-4484-AA90-52B163304800}">
      <dsp:nvSpPr>
        <dsp:cNvPr id="0" name=""/>
        <dsp:cNvSpPr/>
      </dsp:nvSpPr>
      <dsp:spPr>
        <a:xfrm>
          <a:off x="778889" y="2049130"/>
          <a:ext cx="4685049" cy="866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ANEXO III  :  </a:t>
          </a:r>
          <a:r>
            <a:rPr lang="es-PE" sz="1050" b="1" u="none" kern="1200" dirty="0">
              <a:effectLst/>
            </a:rPr>
            <a:t>LÍMITES MÁXIMOS PERMISIBLES DE PARÁMETROS  	       QUÍMICOS INORGÁNICOS Y ORGÁNICOS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u="none" kern="1200" dirty="0">
              <a:effectLst/>
            </a:rPr>
            <a:t> </a:t>
          </a:r>
        </a:p>
      </dsp:txBody>
      <dsp:txXfrm>
        <a:off x="804281" y="2074522"/>
        <a:ext cx="3684238" cy="816155"/>
      </dsp:txXfrm>
    </dsp:sp>
    <dsp:sp modelId="{4141A4E2-4B65-4664-8364-06F91E86BBB9}">
      <dsp:nvSpPr>
        <dsp:cNvPr id="0" name=""/>
        <dsp:cNvSpPr/>
      </dsp:nvSpPr>
      <dsp:spPr>
        <a:xfrm>
          <a:off x="1171262" y="3073695"/>
          <a:ext cx="4685049" cy="8669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5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ANEXO IV  :  </a:t>
          </a:r>
          <a:r>
            <a:rPr lang="es-PE" sz="1050" b="1" u="none" kern="1200" dirty="0">
              <a:effectLst/>
            </a:rPr>
            <a:t>LÍMITES MÁXIMOS PERMISIBLES DE PARÁMETROS              	        RADIACTIVOS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s-PE" sz="900" b="1" u="none" kern="1200" dirty="0">
            <a:effectLst/>
          </a:endParaRPr>
        </a:p>
      </dsp:txBody>
      <dsp:txXfrm>
        <a:off x="1196654" y="3099087"/>
        <a:ext cx="3678381" cy="816155"/>
      </dsp:txXfrm>
    </dsp:sp>
    <dsp:sp modelId="{27768ABA-3C29-44B7-ACCB-8043C3BA804A}">
      <dsp:nvSpPr>
        <dsp:cNvPr id="0" name=""/>
        <dsp:cNvSpPr/>
      </dsp:nvSpPr>
      <dsp:spPr>
        <a:xfrm>
          <a:off x="4121538" y="663996"/>
          <a:ext cx="563510" cy="563510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500" b="1" u="none" kern="1200">
            <a:solidFill>
              <a:schemeClr val="tx1"/>
            </a:solidFill>
            <a:effectLst/>
          </a:endParaRPr>
        </a:p>
      </dsp:txBody>
      <dsp:txXfrm>
        <a:off x="4248328" y="663996"/>
        <a:ext cx="309930" cy="424041"/>
      </dsp:txXfrm>
    </dsp:sp>
    <dsp:sp modelId="{9A4B7F63-CDBE-4486-BADD-9419A295FE61}">
      <dsp:nvSpPr>
        <dsp:cNvPr id="0" name=""/>
        <dsp:cNvSpPr/>
      </dsp:nvSpPr>
      <dsp:spPr>
        <a:xfrm>
          <a:off x="4513911" y="1688562"/>
          <a:ext cx="563510" cy="563510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500" b="1" u="none" kern="1200">
            <a:solidFill>
              <a:schemeClr val="tx1"/>
            </a:solidFill>
            <a:effectLst/>
          </a:endParaRPr>
        </a:p>
      </dsp:txBody>
      <dsp:txXfrm>
        <a:off x="4640701" y="1688562"/>
        <a:ext cx="309930" cy="424041"/>
      </dsp:txXfrm>
    </dsp:sp>
    <dsp:sp modelId="{AB0352C2-D53A-4FD2-A1DC-BF1A46FF2989}">
      <dsp:nvSpPr>
        <dsp:cNvPr id="0" name=""/>
        <dsp:cNvSpPr/>
      </dsp:nvSpPr>
      <dsp:spPr>
        <a:xfrm>
          <a:off x="4900428" y="2713127"/>
          <a:ext cx="563510" cy="563510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500" b="1" u="none" kern="1200">
            <a:solidFill>
              <a:schemeClr val="tx1"/>
            </a:solidFill>
            <a:effectLst/>
          </a:endParaRPr>
        </a:p>
      </dsp:txBody>
      <dsp:txXfrm>
        <a:off x="5027218" y="2713127"/>
        <a:ext cx="309930" cy="424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1CD00-81FB-432A-8636-62C4DE1C57D5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B0A5B-22F8-48AE-A2BA-18A2D479577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610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3605B-025E-4788-BB38-9C551A29F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CE970-9A42-424E-B8BB-BB6D71223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2460C-4931-46BE-AB06-2E36AA0A8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2C7ABA-C9D6-44CE-B7E4-E690C350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3717F2-3B35-4A43-830E-629EFACF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37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2B37D-FC1B-4FE1-9789-04644853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91B434-B1D4-4B37-B444-9A9C356CC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B465E-BA7B-4858-BCEC-DD5ADB88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D0D3A-3404-430E-A270-8A901E8C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B5E6FF-CB5E-49B1-A69A-6863FCE1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669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CC3ECE-426B-4940-AF51-5429CBEA0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738ED8-1260-4372-9E7E-C567D684C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37C67-6F87-4C09-91C7-FF10CAC6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08E08-073C-4CC5-ABCF-5366609C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0EB0ED-4798-454B-B28F-30D71EBD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425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345C4-8523-4E22-BD93-3C5979E0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57635B-3A3C-4878-8C19-4F20F183E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E0F923-70DE-4BB5-A3EB-0E31A86E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742B5-D018-47A1-83D6-2D418BAE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CC3B37-C4A0-4F7F-A155-1FF37B4C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086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253B2-9F90-4BC2-B4CC-E32EC1CC9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D7190D-DDB4-457F-9D66-644503D18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D53BCA-48FB-42F8-A982-1C9C97194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B3F45-F905-4FDA-BB84-630A20BA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EAD32-DCFE-4172-8C17-8D893FF9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877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EFC45-F754-4DAB-96AF-A94DBC21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A0D2A-AC59-4544-8BCD-D68C9DF3E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21C722-2C5E-45B9-8173-B10639501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B41FB0-48BC-4690-A911-51BDD040B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C2CF6C-068E-4172-8CD6-2D6CB093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FCDDF3-FE2F-4C4C-96A1-0F924F5A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323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EA01F-F5F6-4EE9-9D2A-BAEF89F5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64A4C9-458A-4489-9BBB-AD0669648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855FE0-1E70-499E-B064-EF8BFEA53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4D1824-1315-483B-B797-66697439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E01A44-D862-4006-B651-0FB4C2146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67CAF0-43D8-412E-8E6B-F5AA6F60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5B8148-0949-42C7-B079-81ACAAD4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3FC206-3D86-4E08-AD0B-DF62DB72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95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311D8-1FBC-4CEC-B707-87B57194F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982975-9124-4945-83A8-BD4E0557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93E9AA-5E6D-4C5E-BD05-AE2167EC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C1FCC1-D4EA-4E5F-8871-6D05BABB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79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42AFA5B-7B6C-4A6B-9F8D-C89E71A6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F95B55-2445-483E-987A-DBA04132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C5C69B-A6C5-42CF-8C67-79CF3E73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537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7811C-8CF3-4E87-9CE6-3ACC99AF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9E7158-AED2-4F12-87DA-2605C9918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2CD019-A9D3-448D-80A8-222FA34FF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5BCC98-E017-440B-B36E-43AD746A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3ECF90-6409-4126-A6FC-D78F1271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8DAD9-A1C9-4CE4-879B-B6AA8104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67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84AD1E-700B-467C-B5F0-CEC9ECE0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704EEE-3DE7-4DF6-9582-C96E00F49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0C202F-E416-419D-8008-1B63065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A2B0E5-1913-4FB3-A966-C319D2B6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6C8F85-0B38-4E25-BEF6-CA93117F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3DA5DD-A465-437D-9507-DEFA3B6CC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491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9F569F-F3A0-4F12-86F8-F096B837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54A5EC-631F-4286-852B-15A6B6700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C2A71B-53D7-4527-9079-CD67F775C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32AA-FFE6-45C0-9D97-A4FFBE7212E9}" type="datetimeFigureOut">
              <a:rPr lang="es-PE" smtClean="0"/>
              <a:t>9/10/2019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FCCB17-B9E5-466F-9854-0587C5250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4A70C5-BFAC-4ADC-9FA5-B9D4192EC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064B-DDC6-4190-86AF-9CE765420D6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85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4CF764E-67ED-4965-8DB8-7490C77AE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1" y="14817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54BB843-F04C-494D-B646-EC30FD7ADA0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4A75D7-6BA2-45E8-8B90-FC03D3964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648" y="3819306"/>
            <a:ext cx="8682527" cy="1212795"/>
          </a:xfrm>
        </p:spPr>
        <p:txBody>
          <a:bodyPr>
            <a:normAutofit/>
          </a:bodyPr>
          <a:lstStyle/>
          <a:p>
            <a:pPr algn="ctr"/>
            <a:r>
              <a:rPr lang="es-PE" sz="3500" dirty="0">
                <a:solidFill>
                  <a:srgbClr val="3494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 Normativo de la Vigilancia de la Calidad del Agua para Consumo Humano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06A748B-8647-491D-8EA8-70C76481E96E}"/>
              </a:ext>
            </a:extLst>
          </p:cNvPr>
          <p:cNvSpPr/>
          <p:nvPr/>
        </p:nvSpPr>
        <p:spPr>
          <a:xfrm>
            <a:off x="5841751" y="5980125"/>
            <a:ext cx="33022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s-PE" altLang="es-PE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CONTROL y VIGILANCIA / DIGESA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0EB164D-3185-4E71-94CC-CBAD5B403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77" y="1131132"/>
            <a:ext cx="270986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242DAC4-A024-4377-87D6-7B5F35327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9127">
            <a:off x="3879735" y="1197849"/>
            <a:ext cx="1683578" cy="226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9" descr="f10a">
            <a:extLst>
              <a:ext uri="{FF2B5EF4-FFF2-40B4-BE49-F238E27FC236}">
                <a16:creationId xmlns:a16="http://schemas.microsoft.com/office/drawing/2014/main" id="{A8585220-70AD-49EB-9A0A-B2E79C7E1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8333"/>
          <a:stretch>
            <a:fillRect/>
          </a:stretch>
        </p:blipFill>
        <p:spPr bwMode="auto">
          <a:xfrm rot="838258">
            <a:off x="6238409" y="1286981"/>
            <a:ext cx="1751013" cy="228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484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2 CuadroTexto">
            <a:extLst>
              <a:ext uri="{FF2B5EF4-FFF2-40B4-BE49-F238E27FC236}">
                <a16:creationId xmlns:a16="http://schemas.microsoft.com/office/drawing/2014/main" id="{CC378FDA-B7D0-4DD9-A772-D7789BF4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956" y="749964"/>
            <a:ext cx="6857083" cy="40011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APROBACIÓN, REGISTRO Y AUTORIZACIÓN SANITARIA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8671" y="1252135"/>
            <a:ext cx="88600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37°.- Autorización sanitaria del sistema de tratamiento de agua (TUPA 10 – DIGESA).</a:t>
            </a:r>
          </a:p>
          <a:p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El expediente para la autorización sanitaria del sistema de tratamiento de agua para consumo humano, existente, nuevo, ampliación o mejoramiento a ser presentado en la DIGESA deberá contar con el registro de la fuente de agua; además de otros requisitos técnicos y formales que la legislación de la materia imponga.</a:t>
            </a:r>
          </a:p>
          <a:p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38°.- Registro sanitario de desinfectantes y otros insumos utilizados en el tratamiento del agua para consumo humano (TUPA 27 – DIGESA).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Las empresas dedicadas a la producción y comercialización de desinfectantes u otros insumos químicos o bioquímicos utilizados en el tratamiento del agua para consumo humano, están obligadas a inscribir sus productos en el registro sanitario que la DIGESA administra.</a:t>
            </a:r>
          </a:p>
          <a:p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39°.- Autorización sanitaria de estaciones de surtidores y proveedores mediante camiones cisterna u otros medios en condiciones especiales de distribución de agua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 DIRESA o GRS o DISA en su jurisdicción otorgará la respectiva autorización sanitaria a la estación de surtidores de agua y proveedores mediante camiones cisterna u otros medios en condiciones especiales de distribución del agua para consumo humano, con sujeción al presente Reglamento y las normas técnicas que se emitan, el cual será requisito para la licencia de funcionamiento o documento equivalente expedido por la municipalidad de la jurisdicción. </a:t>
            </a:r>
          </a:p>
        </p:txBody>
      </p:sp>
    </p:spTree>
    <p:extLst>
      <p:ext uri="{BB962C8B-B14F-4D97-AF65-F5344CB8AC3E}">
        <p14:creationId xmlns:p14="http://schemas.microsoft.com/office/powerpoint/2010/main" val="2284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2 CuadroTexto">
            <a:extLst>
              <a:ext uri="{FF2B5EF4-FFF2-40B4-BE49-F238E27FC236}">
                <a16:creationId xmlns:a16="http://schemas.microsoft.com/office/drawing/2014/main" id="{CC378FDA-B7D0-4DD9-A772-D7789BF4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107" y="647903"/>
            <a:ext cx="6857083" cy="40011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APROBACIÓN, REGISTRO Y AUTORIZACIÓN SANITARIA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7822" y="1237032"/>
            <a:ext cx="8755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37°.- Autorización sanitaria del sistema de tratamiento de agua.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El expediente para la autorización sanitaria del sistema de tratamiento de agua para consumo humano, </a:t>
            </a:r>
            <a:r>
              <a:rPr lang="es-PE" sz="1600" u="sng" dirty="0">
                <a:latin typeface="Arial" panose="020B0604020202020204" pitchFamily="34" charset="0"/>
                <a:cs typeface="Arial" panose="020B0604020202020204" pitchFamily="34" charset="0"/>
              </a:rPr>
              <a:t>existente, nuevo, ampliación o mejoramiento a ser presentado en la DIGESA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deberá contar con el registro de la fuente de agua; además de otros requisitos técnicos y formales que la legislación de la materia imponga.</a:t>
            </a:r>
          </a:p>
          <a:p>
            <a:pPr algn="just"/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43°.- Vigencia y renovación de la autorización y registro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Las autorizaciones y los registros normados en el presente Reglamento tienen una vigencia de cuatro (04) años contados a partir de la fecha de su otorgamiento; con excepción del registro para estaciones de surtidores y camiones cisterna, los cuales tendrán una vigencia de dos (02) años y con excepción de la aprobación del Plan de Control de Calidad previsto en el artículo 40º cuya vigencia será de acuerdo a lo señalado en el artículo 53º del presente Reglamento.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 renovación de la misma será previa solicitud presentada por el titular o representante legal, con seis (06) meses de anterioridad a la fecha de su vencimiento.</a:t>
            </a:r>
          </a:p>
          <a:p>
            <a:pPr algn="just"/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55.- Comunidades del ámbito rural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Cuando se tenga que normar, vigilar, supervisar, fiscalizar y autorizar los aspectos sanitarios de los sistemas de tratamiento de agua para consumo humano que son administrados por juntas administradoras u otra organización comunal, se deberá tener en cuenta las condiciones socioeconómicas e infraestructura rural, sin afectar la calidad del agua a suministrar a la población.</a:t>
            </a:r>
          </a:p>
        </p:txBody>
      </p:sp>
    </p:spTree>
    <p:extLst>
      <p:ext uri="{BB962C8B-B14F-4D97-AF65-F5344CB8AC3E}">
        <p14:creationId xmlns:p14="http://schemas.microsoft.com/office/powerpoint/2010/main" val="381780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2 CuadroTexto">
            <a:extLst>
              <a:ext uri="{FF2B5EF4-FFF2-40B4-BE49-F238E27FC236}">
                <a16:creationId xmlns:a16="http://schemas.microsoft.com/office/drawing/2014/main" id="{CC378FDA-B7D0-4DD9-A772-D7789BF4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107" y="647903"/>
            <a:ext cx="6857083" cy="40011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OBLIGACIONES DEL PROVEEDOR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7822" y="1237032"/>
            <a:ext cx="87556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50°.- Obligaciones del proveedor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El proveedor de agua para consumo humano está obligado a: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1. Suministrar agua para consumo humano cumpliendo con los requisitos físicos, químicos, microbiológicos y parasitológicos establecidos en el presente Reglamento;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2. Controlar la calidad del agua que suministra para el consumo humano de acuerdo a lo normado en el presente Reglamento;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3. Inscribirse en los registros que la Autoridad de Salud administra en sujeción al presente Reglamento;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4. Suministrar a la Autoridad de Salud y al órgano de control toda información vinculada con el control de calidad del agua, con carácter de declaración jurada;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5. Colaborar en las acciones de protección y recuperación de las fuentes hídricas que la autoridad establezca;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6. Informar a la Autoridad de Salud y al órgano de control así como a los consumidores de las alteraciones, modificaciones o contingencias presentadas en el servicio de suministro del agua en forma oportuna e indicando las medidas preventivas y correctivas a tomar;</a:t>
            </a:r>
          </a:p>
          <a:p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7. Obtener los registros, aprobaciones y autorizaciones sanitarias que establece el presente Reglamento;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8. Brindar las facilidades que se requiera a los representantes autorizados del órgano de supervisión y de salud, para realizar las acciones de vigilancia y supervisión; y 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9. Cumplir con las demás disposiciones del presente Reglamento y de las normas técnicas que emitan la autoridad de salud de nivel nacional.</a:t>
            </a:r>
          </a:p>
        </p:txBody>
      </p:sp>
    </p:spTree>
    <p:extLst>
      <p:ext uri="{BB962C8B-B14F-4D97-AF65-F5344CB8AC3E}">
        <p14:creationId xmlns:p14="http://schemas.microsoft.com/office/powerpoint/2010/main" val="152631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siar.regioncajamarca.gob.pe/public/docs/748.png">
            <a:extLst>
              <a:ext uri="{FF2B5EF4-FFF2-40B4-BE49-F238E27FC236}">
                <a16:creationId xmlns:a16="http://schemas.microsoft.com/office/drawing/2014/main" id="{0C2340E6-A0D5-4216-84C9-51C9B9D81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64" y="2245759"/>
            <a:ext cx="1429858" cy="2471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sp>
        <p:nvSpPr>
          <p:cNvPr id="5" name="11 Rectángulo">
            <a:extLst>
              <a:ext uri="{FF2B5EF4-FFF2-40B4-BE49-F238E27FC236}">
                <a16:creationId xmlns:a16="http://schemas.microsoft.com/office/drawing/2014/main" id="{F30390B9-6F51-410D-8BA1-4D95B599EC74}"/>
              </a:ext>
            </a:extLst>
          </p:cNvPr>
          <p:cNvSpPr/>
          <p:nvPr/>
        </p:nvSpPr>
        <p:spPr>
          <a:xfrm>
            <a:off x="404813" y="5157788"/>
            <a:ext cx="18637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200" b="1" dirty="0">
                <a:ln/>
                <a:solidFill>
                  <a:srgbClr val="3550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D.S. N° 031-210-SA</a:t>
            </a:r>
          </a:p>
          <a:p>
            <a:pPr algn="ctr">
              <a:defRPr/>
            </a:pPr>
            <a:r>
              <a:rPr lang="es-PE" sz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w Cen MT"/>
              </a:rPr>
              <a:t>Publicado el 26/9/10</a:t>
            </a:r>
          </a:p>
        </p:txBody>
      </p:sp>
      <p:grpSp>
        <p:nvGrpSpPr>
          <p:cNvPr id="8" name="8 Grupo">
            <a:extLst>
              <a:ext uri="{FF2B5EF4-FFF2-40B4-BE49-F238E27FC236}">
                <a16:creationId xmlns:a16="http://schemas.microsoft.com/office/drawing/2014/main" id="{7EB8E46A-967D-43EF-904D-2812E61C6E4E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341438"/>
            <a:ext cx="1528763" cy="560387"/>
            <a:chOff x="1117756" y="2536198"/>
            <a:chExt cx="1527726" cy="561400"/>
          </a:xfrm>
        </p:grpSpPr>
        <p:sp>
          <p:nvSpPr>
            <p:cNvPr id="9" name="14 Rectángulo">
              <a:extLst>
                <a:ext uri="{FF2B5EF4-FFF2-40B4-BE49-F238E27FC236}">
                  <a16:creationId xmlns:a16="http://schemas.microsoft.com/office/drawing/2014/main" id="{64A68957-57A3-48F3-AFFE-F046D804FEAA}"/>
                </a:ext>
              </a:extLst>
            </p:cNvPr>
            <p:cNvSpPr/>
            <p:nvPr/>
          </p:nvSpPr>
          <p:spPr>
            <a:xfrm>
              <a:off x="1117756" y="2536198"/>
              <a:ext cx="1527726" cy="56140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alpha val="0"/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15 Rectángulo">
              <a:extLst>
                <a:ext uri="{FF2B5EF4-FFF2-40B4-BE49-F238E27FC236}">
                  <a16:creationId xmlns:a16="http://schemas.microsoft.com/office/drawing/2014/main" id="{F2D917BD-E9E3-4AFB-A587-769CE79010DE}"/>
                </a:ext>
              </a:extLst>
            </p:cNvPr>
            <p:cNvSpPr/>
            <p:nvPr/>
          </p:nvSpPr>
          <p:spPr>
            <a:xfrm>
              <a:off x="1117756" y="2536198"/>
              <a:ext cx="1527726" cy="56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PE" sz="1200" b="1" cap="all" dirty="0">
                <a:ln w="0"/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reflection blurRad="12700" stA="50000" endPos="50000" dist="5000" dir="5400000" sy="-100000" rotWithShape="0"/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200" b="1" cap="all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REGLAMENTO  DE LA CALIDAD DEL AGUA PARA CONSUMO HUMANO</a:t>
              </a:r>
            </a:p>
          </p:txBody>
        </p:sp>
      </p:grpSp>
      <p:sp>
        <p:nvSpPr>
          <p:cNvPr id="11" name="2 CuadroTexto">
            <a:extLst>
              <a:ext uri="{FF2B5EF4-FFF2-40B4-BE49-F238E27FC236}">
                <a16:creationId xmlns:a16="http://schemas.microsoft.com/office/drawing/2014/main" id="{C4658AB9-66C8-4623-95A4-6D6BEFBB9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11257"/>
            <a:ext cx="6315075" cy="707886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Normas que Contribuyen al Cumplimiento del Reglamento</a:t>
            </a:r>
          </a:p>
        </p:txBody>
      </p:sp>
      <p:sp>
        <p:nvSpPr>
          <p:cNvPr id="12" name="17 Rectángulo">
            <a:extLst>
              <a:ext uri="{FF2B5EF4-FFF2-40B4-BE49-F238E27FC236}">
                <a16:creationId xmlns:a16="http://schemas.microsoft.com/office/drawing/2014/main" id="{201F805D-CC72-4314-AADE-997313843347}"/>
              </a:ext>
            </a:extLst>
          </p:cNvPr>
          <p:cNvSpPr/>
          <p:nvPr/>
        </p:nvSpPr>
        <p:spPr>
          <a:xfrm>
            <a:off x="2100264" y="1484313"/>
            <a:ext cx="686435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b="1" dirty="0">
                <a:solidFill>
                  <a:srgbClr val="0070C0"/>
                </a:solidFill>
                <a:latin typeface="Arial" charset="0"/>
              </a:rPr>
              <a:t>R.M. </a:t>
            </a:r>
            <a:r>
              <a:rPr lang="es-MX" b="1" dirty="0" err="1">
                <a:solidFill>
                  <a:srgbClr val="0070C0"/>
                </a:solidFill>
                <a:latin typeface="Arial" charset="0"/>
              </a:rPr>
              <a:t>N°</a:t>
            </a:r>
            <a:r>
              <a:rPr lang="es-MX" b="1" dirty="0">
                <a:solidFill>
                  <a:srgbClr val="0070C0"/>
                </a:solidFill>
                <a:latin typeface="Arial" charset="0"/>
              </a:rPr>
              <a:t> 0045-79-SA/DS</a:t>
            </a:r>
          </a:p>
          <a:p>
            <a:pPr marL="271463" algn="just" fontAlgn="auto">
              <a:spcAft>
                <a:spcPts val="0"/>
              </a:spcAft>
              <a:defRPr/>
            </a:pPr>
            <a:r>
              <a:rPr lang="es-MX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Norma Sanitaria para el abastecimiento de agua a través de camiones cisterna.</a:t>
            </a:r>
          </a:p>
          <a:p>
            <a:pPr marL="266700" indent="-2667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b="1" dirty="0">
                <a:solidFill>
                  <a:srgbClr val="0070C0"/>
                </a:solidFill>
                <a:latin typeface="Arial" charset="0"/>
              </a:rPr>
              <a:t>R.M. </a:t>
            </a:r>
            <a:r>
              <a:rPr lang="es-MX" b="1" dirty="0" err="1">
                <a:solidFill>
                  <a:srgbClr val="0070C0"/>
                </a:solidFill>
                <a:latin typeface="Arial" charset="0"/>
              </a:rPr>
              <a:t>N°</a:t>
            </a:r>
            <a:r>
              <a:rPr lang="es-MX" b="1" dirty="0">
                <a:solidFill>
                  <a:srgbClr val="0070C0"/>
                </a:solidFill>
                <a:latin typeface="Arial" charset="0"/>
              </a:rPr>
              <a:t> 647-2010-MINSA</a:t>
            </a:r>
          </a:p>
          <a:p>
            <a:pPr marL="266700" algn="just" fontAlgn="auto">
              <a:spcAft>
                <a:spcPts val="0"/>
              </a:spcAft>
              <a:defRPr/>
            </a:pPr>
            <a:r>
              <a:rPr lang="es-PE" sz="16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Guía Técnica para la Implementación, Operación y Mantenimiento del Sistema de tratamiento Intradomiciliario del Agua para Consumo Humano - MI AGUA. </a:t>
            </a:r>
          </a:p>
          <a:p>
            <a:pPr marL="266700" indent="-2667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R.M. N° 908-2014-MINSA - Directiva Sanitaria N° 058-MINSA/DIGESA</a:t>
            </a:r>
          </a:p>
          <a:p>
            <a:pPr marL="266700" algn="just" fontAlgn="auto"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Formulación, aprobación y aplicación de los planes de control de calidad (PCC) de los proveedores de agua para consumo humano</a:t>
            </a:r>
          </a:p>
          <a:p>
            <a:pPr marL="285750" indent="-28575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R.M. N° 650-2014-MINSA - Directiva Sanitaria N° 055-MINSA/DIGESA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    Formulación, aprobación y aplicación de los programas de adecuación                  sanitaria (PAS) de los proveedores de agua para consumo humano.</a:t>
            </a:r>
            <a:r>
              <a:rPr lang="es-MX" sz="16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285750" indent="-28575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R.M. </a:t>
            </a:r>
            <a:r>
              <a:rPr lang="es-MX" sz="1600" b="1" dirty="0" err="1">
                <a:solidFill>
                  <a:srgbClr val="0070C0"/>
                </a:solidFill>
                <a:latin typeface="Arial" charset="0"/>
              </a:rPr>
              <a:t>N°</a:t>
            </a: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 923-2016-MINSA - Directiva Sanitaria </a:t>
            </a:r>
            <a:r>
              <a:rPr lang="es-MX" sz="1600" b="1" dirty="0" err="1">
                <a:solidFill>
                  <a:srgbClr val="0070C0"/>
                </a:solidFill>
                <a:latin typeface="Arial" charset="0"/>
              </a:rPr>
              <a:t>N°</a:t>
            </a: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 075-MINSA/DIGESA</a:t>
            </a:r>
          </a:p>
          <a:p>
            <a:pPr marL="266700" algn="just" fontAlgn="auto"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Procedimiento para le declaración de emergencia sanitaria de los sistemas de abastecimiento de agua para consumo humano.</a:t>
            </a:r>
          </a:p>
        </p:txBody>
      </p:sp>
    </p:spTree>
    <p:extLst>
      <p:ext uri="{BB962C8B-B14F-4D97-AF65-F5344CB8AC3E}">
        <p14:creationId xmlns:p14="http://schemas.microsoft.com/office/powerpoint/2010/main" val="214399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siar.regioncajamarca.gob.pe/public/docs/748.png">
            <a:extLst>
              <a:ext uri="{FF2B5EF4-FFF2-40B4-BE49-F238E27FC236}">
                <a16:creationId xmlns:a16="http://schemas.microsoft.com/office/drawing/2014/main" id="{AE0A4C26-3A00-46FC-B8A1-55536F32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830" y="2245759"/>
            <a:ext cx="1588410" cy="27455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11 Rectángulo">
            <a:extLst>
              <a:ext uri="{FF2B5EF4-FFF2-40B4-BE49-F238E27FC236}">
                <a16:creationId xmlns:a16="http://schemas.microsoft.com/office/drawing/2014/main" id="{B30F6B35-8EEC-4DB4-893F-00EBAFE49A12}"/>
              </a:ext>
            </a:extLst>
          </p:cNvPr>
          <p:cNvSpPr/>
          <p:nvPr/>
        </p:nvSpPr>
        <p:spPr>
          <a:xfrm>
            <a:off x="404813" y="5157788"/>
            <a:ext cx="18637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200" b="1" dirty="0">
                <a:ln/>
                <a:solidFill>
                  <a:srgbClr val="35507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</a:rPr>
              <a:t>D.S. N° 031-210-SA</a:t>
            </a:r>
          </a:p>
          <a:p>
            <a:pPr algn="ctr">
              <a:defRPr/>
            </a:pPr>
            <a:r>
              <a:rPr lang="es-PE" sz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Tw Cen MT"/>
              </a:rPr>
              <a:t>Publicado el 26/9/10</a:t>
            </a:r>
          </a:p>
        </p:txBody>
      </p:sp>
      <p:grpSp>
        <p:nvGrpSpPr>
          <p:cNvPr id="15" name="8 Grupo">
            <a:extLst>
              <a:ext uri="{FF2B5EF4-FFF2-40B4-BE49-F238E27FC236}">
                <a16:creationId xmlns:a16="http://schemas.microsoft.com/office/drawing/2014/main" id="{5F86DC07-0171-421F-9B57-92ED0073D098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341438"/>
            <a:ext cx="1528763" cy="560387"/>
            <a:chOff x="1117756" y="2536198"/>
            <a:chExt cx="1527726" cy="561400"/>
          </a:xfrm>
        </p:grpSpPr>
        <p:sp>
          <p:nvSpPr>
            <p:cNvPr id="16" name="14 Rectángulo">
              <a:extLst>
                <a:ext uri="{FF2B5EF4-FFF2-40B4-BE49-F238E27FC236}">
                  <a16:creationId xmlns:a16="http://schemas.microsoft.com/office/drawing/2014/main" id="{FCC4E981-870F-4E11-A9B9-6B33B601B692}"/>
                </a:ext>
              </a:extLst>
            </p:cNvPr>
            <p:cNvSpPr/>
            <p:nvPr/>
          </p:nvSpPr>
          <p:spPr>
            <a:xfrm>
              <a:off x="1117756" y="2536198"/>
              <a:ext cx="1527726" cy="561400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alpha val="0"/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5 Rectángulo">
              <a:extLst>
                <a:ext uri="{FF2B5EF4-FFF2-40B4-BE49-F238E27FC236}">
                  <a16:creationId xmlns:a16="http://schemas.microsoft.com/office/drawing/2014/main" id="{AF2EE741-38D5-467C-86E4-A35A7FBA9BB0}"/>
                </a:ext>
              </a:extLst>
            </p:cNvPr>
            <p:cNvSpPr/>
            <p:nvPr/>
          </p:nvSpPr>
          <p:spPr>
            <a:xfrm>
              <a:off x="1117756" y="2536198"/>
              <a:ext cx="1527726" cy="561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5240" rIns="15240" bIns="15240" spcCol="127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PE" sz="1200" b="1" cap="all" dirty="0">
                <a:ln w="0"/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reflection blurRad="12700" stA="50000" endPos="50000" dist="5000" dir="5400000" sy="-100000" rotWithShape="0"/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200" b="1" cap="all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REGLAMENTO  DE LA CALIDAD DE AGUA PARA CONSUMO HUMANO</a:t>
              </a:r>
            </a:p>
          </p:txBody>
        </p:sp>
      </p:grpSp>
      <p:sp>
        <p:nvSpPr>
          <p:cNvPr id="18" name="18 Rectángulo">
            <a:extLst>
              <a:ext uri="{FF2B5EF4-FFF2-40B4-BE49-F238E27FC236}">
                <a16:creationId xmlns:a16="http://schemas.microsoft.com/office/drawing/2014/main" id="{B8E8B34C-EF3D-4ECB-83AA-8B50062776AD}"/>
              </a:ext>
            </a:extLst>
          </p:cNvPr>
          <p:cNvSpPr/>
          <p:nvPr/>
        </p:nvSpPr>
        <p:spPr>
          <a:xfrm>
            <a:off x="2195513" y="2205038"/>
            <a:ext cx="6696075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R.D. N° 619-2001/DIGESA/SA</a:t>
            </a:r>
          </a:p>
          <a:p>
            <a:pPr marL="266700" algn="just" fontAlgn="auto"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Manual de procedimientos del registro sanitario de desinfectantes de agua para consumo humano de aplicación en punto de uso.</a:t>
            </a:r>
          </a:p>
          <a:p>
            <a:pPr marL="266700" indent="-2667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R.D. </a:t>
            </a:r>
            <a:r>
              <a:rPr lang="es-MX" sz="1600" b="1" dirty="0" err="1">
                <a:solidFill>
                  <a:srgbClr val="0070C0"/>
                </a:solidFill>
                <a:latin typeface="Arial" charset="0"/>
              </a:rPr>
              <a:t>N°</a:t>
            </a: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 3930-2009/DIGESA/SA</a:t>
            </a:r>
          </a:p>
          <a:p>
            <a:pPr marL="266700" algn="just" fontAlgn="auto"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Directiva sanitaria para la interpretación de resultados de ensayo de calidad del agua.</a:t>
            </a:r>
          </a:p>
          <a:p>
            <a:pPr marL="266700" indent="-2667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R.D </a:t>
            </a:r>
            <a:r>
              <a:rPr lang="es-MX" sz="1600" b="1" dirty="0" err="1">
                <a:solidFill>
                  <a:srgbClr val="0070C0"/>
                </a:solidFill>
                <a:latin typeface="Arial" charset="0"/>
              </a:rPr>
              <a:t>N°</a:t>
            </a:r>
            <a:r>
              <a:rPr lang="es-MX" sz="1600" b="1" dirty="0">
                <a:solidFill>
                  <a:srgbClr val="0070C0"/>
                </a:solidFill>
                <a:latin typeface="Arial" charset="0"/>
              </a:rPr>
              <a:t> 160-2015/DIGESA/SA</a:t>
            </a:r>
          </a:p>
          <a:p>
            <a:pPr marL="266700" algn="just" fontAlgn="auto"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Protocolo de procedimientos para la toma de muestras, preservación, conservación, transporte, almacenamiento y recepción, de agua para consumo humano.</a:t>
            </a:r>
          </a:p>
          <a:p>
            <a:pPr marL="268288" indent="-268288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1600" b="1" dirty="0">
                <a:solidFill>
                  <a:srgbClr val="0070C0"/>
                </a:solidFill>
                <a:latin typeface="Arial" charset="0"/>
              </a:rPr>
              <a:t>RD N° 53-2016/DIGESA/SA</a:t>
            </a:r>
          </a:p>
          <a:p>
            <a:pPr marL="268288" lvl="1" algn="just" fontAlgn="auto">
              <a:spcAft>
                <a:spcPts val="0"/>
              </a:spcAft>
              <a:defRPr/>
            </a:pPr>
            <a:r>
              <a:rPr lang="es-PE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Instructivo  de supervisión de la ejecución física y financiera del Producto Estratégico Comunidad accede a agua para consumo humano. </a:t>
            </a:r>
          </a:p>
        </p:txBody>
      </p:sp>
      <p:sp>
        <p:nvSpPr>
          <p:cNvPr id="19" name="13 CuadroTexto">
            <a:extLst>
              <a:ext uri="{FF2B5EF4-FFF2-40B4-BE49-F238E27FC236}">
                <a16:creationId xmlns:a16="http://schemas.microsoft.com/office/drawing/2014/main" id="{1948DA38-5644-4F24-A31A-6278B1CA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954088"/>
            <a:ext cx="5494337" cy="923925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sz="1800" dirty="0"/>
              <a:t>Normas que apoyan a los procesos que se desarrollan en la Vigilancia de la Calidad del Agua para Consumo Humano</a:t>
            </a:r>
          </a:p>
        </p:txBody>
      </p:sp>
    </p:spTree>
    <p:extLst>
      <p:ext uri="{BB962C8B-B14F-4D97-AF65-F5344CB8AC3E}">
        <p14:creationId xmlns:p14="http://schemas.microsoft.com/office/powerpoint/2010/main" val="175851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7431255" y="5017343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s-PE" sz="2400" b="1" i="1" dirty="0">
                <a:solidFill>
                  <a:srgbClr val="0070C0"/>
                </a:solidFill>
                <a:latin typeface="Arial" charset="0"/>
              </a:rPr>
              <a:t>Gracias</a:t>
            </a:r>
            <a:r>
              <a:rPr lang="es-PE" b="1" i="1" dirty="0">
                <a:solidFill>
                  <a:srgbClr val="0070C0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42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2 CuadroTexto">
            <a:extLst>
              <a:ext uri="{FF2B5EF4-FFF2-40B4-BE49-F238E27FC236}">
                <a16:creationId xmlns:a16="http://schemas.microsoft.com/office/drawing/2014/main" id="{08D96D79-7CD2-463E-AC63-239B66A4F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473" y="757357"/>
            <a:ext cx="7029054" cy="707886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REGLAMENTO DE LA CALIDAD DEL AGUA PARA CONSUMO HUMANO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8726942-17B9-47FB-BD57-DC0A29A622D6}"/>
              </a:ext>
            </a:extLst>
          </p:cNvPr>
          <p:cNvSpPr/>
          <p:nvPr/>
        </p:nvSpPr>
        <p:spPr>
          <a:xfrm>
            <a:off x="1057473" y="1574697"/>
            <a:ext cx="7143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 por </a:t>
            </a:r>
            <a:r>
              <a:rPr lang="es-P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D.S. </a:t>
            </a:r>
            <a:r>
              <a:rPr lang="es-PE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PE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031-2010-SA</a:t>
            </a:r>
            <a:r>
              <a:rPr lang="es-P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24 de setiembre del 2010</a:t>
            </a:r>
            <a:r>
              <a:rPr lang="es-PE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08B794C-E10B-4996-A187-8A2CAE7678AA}"/>
              </a:ext>
            </a:extLst>
          </p:cNvPr>
          <p:cNvSpPr/>
          <p:nvPr/>
        </p:nvSpPr>
        <p:spPr>
          <a:xfrm>
            <a:off x="112926" y="1967376"/>
            <a:ext cx="87290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FINALIDAD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presente Reglamento establece las disposiciones generales con relación a la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gestión de la calidad del agua para consumo humano, con la finalidad de prevenir los factores de riesgos sanitarios, así como proteger y promover la salud y bienestar de la población.</a:t>
            </a:r>
          </a:p>
          <a:p>
            <a:pPr algn="just"/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1. La gestión de la calidad del agua;</a:t>
            </a:r>
          </a:p>
          <a:p>
            <a:pPr algn="just"/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2. La vigilancia sanitaria del agua;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3. El control y supervisión de la calidad del agua;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4. La fiscalización, las autorizaciones, registros y aprobaciones sanitarias respecto a los sistemas de abastecimiento de agua para consumo humano;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5. Los requisitos físicos, químicos, microbiológicos y parasitológicos del agua para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consumo humano; y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6. La difusión y acceso a la información sobre la calidad del agua para consumo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humano.</a:t>
            </a:r>
          </a:p>
          <a:p>
            <a:pPr algn="just"/>
            <a:endParaRPr lang="es-P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ÁMBITO DE APLICACIÓN</a:t>
            </a:r>
          </a:p>
          <a:p>
            <a:pPr algn="just"/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El Reglamento y las normas sanitarias complementarias que dicte el Ministerio de Salud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son de obligatorio cumplimiento para toda persona natural o </a:t>
            </a:r>
            <a:r>
              <a:rPr lang="es-PE" sz="1200" u="sng" dirty="0">
                <a:latin typeface="Arial" panose="020B0604020202020204" pitchFamily="34" charset="0"/>
                <a:cs typeface="Arial" panose="020B0604020202020204" pitchFamily="34" charset="0"/>
              </a:rPr>
              <a:t>jurídica, pública o privada, dentro del territorio nacional, que tenga </a:t>
            </a:r>
            <a:r>
              <a:rPr lang="es-ES" sz="1200" u="sng" dirty="0">
                <a:latin typeface="Arial" panose="020B0604020202020204" pitchFamily="34" charset="0"/>
                <a:cs typeface="Arial" panose="020B0604020202020204" pitchFamily="34" charset="0"/>
              </a:rPr>
              <a:t>responsabilidad de acuerdo a ley o participe o intervenga en cualquiera de las actividades de gestión, administración, operación, mantenimiento, control, supervisión o fiscalización del abastecimiento del agua para consumo humano, desde la fuente hasta su consumo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No se encuentran comprendidas en el ámbito de aplicación del presente </a:t>
            </a:r>
            <a:r>
              <a:rPr lang="es-PE" sz="1200" b="1" dirty="0">
                <a:latin typeface="Arial" panose="020B0604020202020204" pitchFamily="34" charset="0"/>
                <a:cs typeface="Arial" panose="020B0604020202020204" pitchFamily="34" charset="0"/>
              </a:rPr>
              <a:t>Reglamento: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1. Las aguas minerales naturales reconocidas por la autoridad competente; y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2. Las aguas que por sus características físicas y químicas, sean calificadas como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productos medicinales.</a:t>
            </a:r>
          </a:p>
        </p:txBody>
      </p:sp>
    </p:spTree>
    <p:extLst>
      <p:ext uri="{BB962C8B-B14F-4D97-AF65-F5344CB8AC3E}">
        <p14:creationId xmlns:p14="http://schemas.microsoft.com/office/powerpoint/2010/main" val="245540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DC67F79-CEB8-493E-B4F0-994BD59C097D}"/>
              </a:ext>
            </a:extLst>
          </p:cNvPr>
          <p:cNvSpPr/>
          <p:nvPr/>
        </p:nvSpPr>
        <p:spPr>
          <a:xfrm>
            <a:off x="112926" y="1481163"/>
            <a:ext cx="86639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AGUA CRUDA: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Es aquella agua, en estado natural, captada para abastecimiento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que no ha sido sometido a procesos de tratamiento.</a:t>
            </a:r>
          </a:p>
          <a:p>
            <a:pPr algn="just"/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AGUA TRATADA: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Toda agua sometida a procesos físicos, químicos y/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biológicos para convertirla en un producto inocuo para el consumo humano.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AGUA DE CONSUMO HUMANO: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Agua apta para consumo humano y para todo uso doméstico habitual, incluida la higiene personal.</a:t>
            </a:r>
          </a:p>
          <a:p>
            <a:pPr algn="just"/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CLORO RESIDUAL LIBRE: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Cantidad de cloro presente en el agua en forma de ácido hipocloroso e hipoclorito que debe quedar en el agua de consumo humano para proteger de posible contaminación microbiológica, posterior a la cloración como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parte del tratamiento.</a:t>
            </a:r>
          </a:p>
          <a:p>
            <a:pPr algn="just"/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ORGANIZACIÓN COMUNAL: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Son juntas administradoras de servicios de saneamiento, asociación, comité u otra forma de organización, elegidas voluntariamente por la comunidad constituidas con el propósito de administrar, operar y mantener los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servicios de saneamiento.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PROVEEDOR DEL SERVICIO DE AGUA PARA EL CONSUMO HUMANO: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Toda persona natural o jurídica bajo cualquier modalidad empresarial, junta administradora, organización vecinal, comunal u otra organización que provea agua para consumo humano. Así como proveedores del servicio en condiciones especiales.</a:t>
            </a:r>
          </a:p>
          <a:p>
            <a:pPr algn="just"/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664D272A-5F5A-444B-9251-95E002713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10" y="852522"/>
            <a:ext cx="1863590" cy="40011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DEFINICIONES</a:t>
            </a:r>
          </a:p>
        </p:txBody>
      </p:sp>
    </p:spTree>
    <p:extLst>
      <p:ext uri="{BB962C8B-B14F-4D97-AF65-F5344CB8AC3E}">
        <p14:creationId xmlns:p14="http://schemas.microsoft.com/office/powerpoint/2010/main" val="232485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7B027DC-6E67-426B-8E47-6FB033BAC87C}"/>
              </a:ext>
            </a:extLst>
          </p:cNvPr>
          <p:cNvSpPr/>
          <p:nvPr/>
        </p:nvSpPr>
        <p:spPr>
          <a:xfrm>
            <a:off x="112926" y="1153529"/>
            <a:ext cx="88632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PARÁMETROS MICROBIOLÓGICOS: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Son los microorganismos indicadores de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contaminación y/o microorganismos patógenos para el ser humano analizados en el agua de consumo humano.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PARÁMETROS ORGANOLÉPTICOS: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Son los parámetros físicos, químicos y/o microbiológicos cuya presencia en el agua para consumo humano pueden ser percibidos por el consumidor a través de su percepción sensorial.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PARÁMETROS INORGÁNICOS: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Son los compuestos formados por distintos elementos pero que no poseen enlaces carbono-hidrógeno analizados en el agua de consumo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humano.</a:t>
            </a:r>
          </a:p>
          <a:p>
            <a:pPr algn="just"/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PARÁMETROS DE CONTROL OBLIGATORIO (PCO):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Son los parámetros que todo proveedor de agua debe realizar obligatoriamente al agua para consumo humano.</a:t>
            </a:r>
          </a:p>
          <a:p>
            <a:pPr algn="just"/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PARÁMETROS ADICIONALES DE CONTROL OBLIGATORIO (PACO):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 Parámetros que de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exceder los Límites Máximos Permisibles se incorporarán a la lista de parámetros de control obligatorio hasta que el proveedor demuestre que dichos parámetros cumplen con los límites establecidos en un plazo que la Autoridad de Salud de la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jurisdicción determine.</a:t>
            </a:r>
          </a:p>
          <a:p>
            <a:pPr algn="just"/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PROVEEDORES DE SERVICIOS EN CONDICIONES ESPECIALES: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Son aquellos que se brindan a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través de camiones cisterna, surtidores, reservorios móviles, conexiones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provisionales. Se exceptúa la recolección individual directa de fuentes de agua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como lluvia, río, manantial.</a:t>
            </a:r>
          </a:p>
          <a:p>
            <a:pPr algn="just"/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SISTEMA DE TRATAMIENTO DE AGUA: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Conjunto de componentes hidráulicos; de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unidades de procesos físicos, químicos y biológicos; y de equipos electromecánicos y métodos de control que tiene la finalidad de producir agua apta para el consumo humano.</a:t>
            </a:r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AA876100-7678-4186-8E3A-A513AEEB3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7" y="700661"/>
            <a:ext cx="1863590" cy="40011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DEFINICIONES</a:t>
            </a:r>
          </a:p>
        </p:txBody>
      </p:sp>
    </p:spTree>
    <p:extLst>
      <p:ext uri="{BB962C8B-B14F-4D97-AF65-F5344CB8AC3E}">
        <p14:creationId xmlns:p14="http://schemas.microsoft.com/office/powerpoint/2010/main" val="93215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94D8DE8-9F3C-44AB-B9E6-3A7ED43756D5}"/>
              </a:ext>
            </a:extLst>
          </p:cNvPr>
          <p:cNvSpPr/>
          <p:nvPr/>
        </p:nvSpPr>
        <p:spPr>
          <a:xfrm>
            <a:off x="112926" y="1271624"/>
            <a:ext cx="8796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SUPERVISIÓN: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Acción de evaluación periódica y sistemática para verificar el cumplimiento del presente reglamento y de aquellas normas sanitarias de calidad del agua que emita la Autoridad de Salud, así como los procesos administrativos y técnicos de competencia del proveedor de agua de consumo humano, a fin de</a:t>
            </a:r>
          </a:p>
          <a:p>
            <a:pPr algn="just"/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aplicar correctivos administrativos o técnicos que permitan el cumplimiento normativo.</a:t>
            </a:r>
          </a:p>
          <a:p>
            <a:pPr algn="just"/>
            <a:endParaRPr lang="es-P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400" b="1" dirty="0">
                <a:latin typeface="Arial" panose="020B0604020202020204" pitchFamily="34" charset="0"/>
                <a:cs typeface="Arial" panose="020B0604020202020204" pitchFamily="34" charset="0"/>
              </a:rPr>
              <a:t>SURTIDOR: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 Punto de abastecimiento autorizado de agua para consumo humano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que provee a camiones cisterna y otros sistemas de abastecimiento en </a:t>
            </a:r>
            <a:r>
              <a:rPr lang="es-PE" sz="1400" dirty="0">
                <a:latin typeface="Arial" panose="020B0604020202020204" pitchFamily="34" charset="0"/>
                <a:cs typeface="Arial" panose="020B0604020202020204" pitchFamily="34" charset="0"/>
              </a:rPr>
              <a:t>condiciones especiales.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63BD7AE7-F4DD-4E01-9AF8-C3EB884F2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7" y="700661"/>
            <a:ext cx="1863590" cy="40011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DEFINICIONES</a:t>
            </a:r>
          </a:p>
        </p:txBody>
      </p:sp>
    </p:spTree>
    <p:extLst>
      <p:ext uri="{BB962C8B-B14F-4D97-AF65-F5344CB8AC3E}">
        <p14:creationId xmlns:p14="http://schemas.microsoft.com/office/powerpoint/2010/main" val="223177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id="{5907CC23-A6C0-4855-B0EE-B5ECBB23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95" y="880237"/>
            <a:ext cx="6442745" cy="504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2 CuadroTexto">
            <a:extLst>
              <a:ext uri="{FF2B5EF4-FFF2-40B4-BE49-F238E27FC236}">
                <a16:creationId xmlns:a16="http://schemas.microsoft.com/office/drawing/2014/main" id="{CC378FDA-B7D0-4DD9-A772-D7789BF4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127" y="5921315"/>
            <a:ext cx="6857083" cy="40011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PRINCIPALES FUENTES DE CONTAMINACIÓN DEL AGUA</a:t>
            </a:r>
          </a:p>
        </p:txBody>
      </p:sp>
    </p:spTree>
    <p:extLst>
      <p:ext uri="{BB962C8B-B14F-4D97-AF65-F5344CB8AC3E}">
        <p14:creationId xmlns:p14="http://schemas.microsoft.com/office/powerpoint/2010/main" val="371643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C8C602-5FB2-4205-AA63-C0C5746BD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78" y="601892"/>
            <a:ext cx="6773243" cy="853514"/>
          </a:xfrm>
          <a:prstGeom prst="rect">
            <a:avLst/>
          </a:prstGeom>
        </p:spPr>
      </p:pic>
      <p:graphicFrame>
        <p:nvGraphicFramePr>
          <p:cNvPr id="12" name="5 Diagrama">
            <a:extLst>
              <a:ext uri="{FF2B5EF4-FFF2-40B4-BE49-F238E27FC236}">
                <a16:creationId xmlns:a16="http://schemas.microsoft.com/office/drawing/2014/main" id="{6F582FB2-564D-4403-AA17-2772EED6016D}"/>
              </a:ext>
            </a:extLst>
          </p:cNvPr>
          <p:cNvGraphicFramePr/>
          <p:nvPr/>
        </p:nvGraphicFramePr>
        <p:xfrm>
          <a:off x="1043608" y="1446733"/>
          <a:ext cx="7344816" cy="4934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2 CuadroTexto">
            <a:extLst>
              <a:ext uri="{FF2B5EF4-FFF2-40B4-BE49-F238E27FC236}">
                <a16:creationId xmlns:a16="http://schemas.microsoft.com/office/drawing/2014/main" id="{8C276D16-45B8-403C-875D-D6DDAD3B1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6511662"/>
            <a:ext cx="612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PE" altLang="es-PE" sz="10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s-PE" altLang="es-PE" sz="1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Reglamento de la Calidad del Agua para Consumo Humano aprobado con el D.S. </a:t>
            </a:r>
            <a:r>
              <a:rPr lang="es-PE" altLang="es-PE" sz="1000" b="1" dirty="0" err="1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N°</a:t>
            </a:r>
            <a:r>
              <a:rPr lang="es-PE" altLang="es-PE" sz="10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031-2010-SA </a:t>
            </a:r>
          </a:p>
        </p:txBody>
      </p:sp>
    </p:spTree>
    <p:extLst>
      <p:ext uri="{BB962C8B-B14F-4D97-AF65-F5344CB8AC3E}">
        <p14:creationId xmlns:p14="http://schemas.microsoft.com/office/powerpoint/2010/main" val="326327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http://siar.regioncajamarca.gob.pe/public/docs/748.png">
            <a:extLst>
              <a:ext uri="{FF2B5EF4-FFF2-40B4-BE49-F238E27FC236}">
                <a16:creationId xmlns:a16="http://schemas.microsoft.com/office/drawing/2014/main" id="{3B8F96A0-BC22-4719-BB0A-605A0910C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342" y="2132857"/>
            <a:ext cx="1588410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FF2579F5-5E5C-4285-9EED-F478F5423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904916"/>
            <a:ext cx="8386334" cy="40011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PE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s-PE" dirty="0"/>
              <a:t>Anexos del Reglamento de  la Calidad del Agua para Consumo Humano</a:t>
            </a:r>
          </a:p>
        </p:txBody>
      </p:sp>
      <p:graphicFrame>
        <p:nvGraphicFramePr>
          <p:cNvPr id="16" name="4 Diagrama">
            <a:extLst>
              <a:ext uri="{FF2B5EF4-FFF2-40B4-BE49-F238E27FC236}">
                <a16:creationId xmlns:a16="http://schemas.microsoft.com/office/drawing/2014/main" id="{52B9D8E4-4AFB-48B9-9488-D9B0812069ED}"/>
              </a:ext>
            </a:extLst>
          </p:cNvPr>
          <p:cNvGraphicFramePr/>
          <p:nvPr/>
        </p:nvGraphicFramePr>
        <p:xfrm>
          <a:off x="2748136" y="2008645"/>
          <a:ext cx="5856312" cy="394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7" name="4 Grupo">
            <a:extLst>
              <a:ext uri="{FF2B5EF4-FFF2-40B4-BE49-F238E27FC236}">
                <a16:creationId xmlns:a16="http://schemas.microsoft.com/office/drawing/2014/main" id="{EE1BC4E3-89E1-4077-9421-5311D796258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581127"/>
            <a:ext cx="2348731" cy="1687910"/>
            <a:chOff x="0" y="1699196"/>
            <a:chExt cx="2348418" cy="1689838"/>
          </a:xfrm>
        </p:grpSpPr>
        <p:sp>
          <p:nvSpPr>
            <p:cNvPr id="18" name="6 Rectángulo">
              <a:extLst>
                <a:ext uri="{FF2B5EF4-FFF2-40B4-BE49-F238E27FC236}">
                  <a16:creationId xmlns:a16="http://schemas.microsoft.com/office/drawing/2014/main" id="{937C5841-7C2D-4FAF-AC21-038689C70E29}"/>
                </a:ext>
              </a:extLst>
            </p:cNvPr>
            <p:cNvSpPr/>
            <p:nvPr/>
          </p:nvSpPr>
          <p:spPr>
            <a:xfrm>
              <a:off x="0" y="2276515"/>
              <a:ext cx="2276172" cy="1112519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>
                  <a:alpha val="0"/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7 Rectángulo">
              <a:extLst>
                <a:ext uri="{FF2B5EF4-FFF2-40B4-BE49-F238E27FC236}">
                  <a16:creationId xmlns:a16="http://schemas.microsoft.com/office/drawing/2014/main" id="{BA3B458F-A6BA-4C27-B1AB-09A99EA46F18}"/>
                </a:ext>
              </a:extLst>
            </p:cNvPr>
            <p:cNvSpPr/>
            <p:nvPr/>
          </p:nvSpPr>
          <p:spPr>
            <a:xfrm>
              <a:off x="72246" y="1699196"/>
              <a:ext cx="2276172" cy="1112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7780" tIns="17780" rIns="17780" bIns="17780" spcCol="127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PE" sz="1400" b="1" cap="all" dirty="0">
                <a:ln w="0"/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>
                  <a:reflection blurRad="12700" stA="50000" endPos="50000" dist="5000" dir="5400000" sy="-100000" rotWithShape="0"/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600" b="1" cap="all" dirty="0">
                  <a:ln w="0"/>
                  <a:solidFill>
                    <a:srgbClr val="FF0000"/>
                  </a:solidFill>
                  <a:effectLst>
                    <a:reflection blurRad="12700" stA="50000" endPos="50000" dist="5000" dir="5400000" sy="-100000" rotWithShape="0"/>
                  </a:effectLst>
                  <a:latin typeface="Arial" pitchFamily="34" charset="0"/>
                  <a:cs typeface="Arial" pitchFamily="34" charset="0"/>
                </a:rPr>
                <a:t>REGLAMENTO  DE LA CALIDAD DE AGUA PARA CONSUMO HUMANO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100" b="1" dirty="0">
                  <a:ln/>
                  <a:solidFill>
                    <a:srgbClr val="355071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/>
                </a:rPr>
                <a:t>D.S. N° 031-210-SA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sz="1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Tw Cen MT"/>
                </a:rPr>
                <a:t>Publicado el 26 de setiembre de 2010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397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1F25018-C6E9-4776-82DF-6656FFDC5B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100275"/>
            <a:ext cx="3384160" cy="54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EFEB54-F96A-4770-BEF2-82CE0FFD18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915" y="6321425"/>
            <a:ext cx="2013585" cy="5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2 CuadroTexto">
            <a:extLst>
              <a:ext uri="{FF2B5EF4-FFF2-40B4-BE49-F238E27FC236}">
                <a16:creationId xmlns:a16="http://schemas.microsoft.com/office/drawing/2014/main" id="{CC378FDA-B7D0-4DD9-A772-D7789BF4F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956" y="749964"/>
            <a:ext cx="6857083" cy="40011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anchor="ctr">
            <a:spAutoFit/>
          </a:bodyPr>
          <a:lstStyle>
            <a:defPPr>
              <a:defRPr lang="es-ES_tradnl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000" b="1">
                <a:solidFill>
                  <a:prstClr val="white"/>
                </a:solidFill>
                <a:latin typeface="Berlin Sans FB Demi" panose="020E0802020502020306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PE" altLang="es-PE" dirty="0"/>
              <a:t>APROBACIÓN, REGISTRO Y AUTORIZACIÓN SANITARIA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8671" y="1252135"/>
            <a:ext cx="87556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Art. 34: Requisitos sanitarios para los sistemas de abastecimiento de agua para consumo humano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Todo sistema de abastecimiento de agua para consumo humano </a:t>
            </a:r>
            <a:r>
              <a:rPr lang="es-PE" sz="1600" u="sng" dirty="0">
                <a:latin typeface="Arial" panose="020B0604020202020204" pitchFamily="34" charset="0"/>
                <a:cs typeface="Arial" panose="020B0604020202020204" pitchFamily="34" charset="0"/>
              </a:rPr>
              <a:t>existente, nuevo, ampliación o mejoramiento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contar con registro de sus fuentes, registro del sistema de abastecimiento y autorización sanitaria de sistemas de tratamiento, plan de control de calidad (PCC)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, a fin de garantizar la inocuidad del agua de consumo humano para la protección de la salud según lo señalado en el Anexo V.</a:t>
            </a:r>
          </a:p>
          <a:p>
            <a:pPr algn="just"/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35°.- Registro de sistemas de abastecimiento de agua 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La DIRESA, GRS o DIRIS es responsable en su jurisdicción de otorgar registro a los sistemas de abastecimiento de agua para consumo humano que son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administrados por empresas privadas o públicas,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municipales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juntas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administradoras u otra organización comunal que haga dicha función en sujeción al presente Reglamento y las normas técnicas que se emitan.</a:t>
            </a:r>
          </a:p>
          <a:p>
            <a:pPr algn="just"/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Artículo 36°.- Registro de las fuentes de agua para consumo humano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El expediente para el registro de la fuente de agua, otorgada por la DIRESA, GRS o DIRIS, deberá contar con la licencia de uso de agua emitida por el sector correspondiente, estudio de factibilidad de fuentes de agua; la caracterización de la calidad física, química, microbiológica y parasitológica de la fuente seleccionada, la que estará sustentada con análisis realizados por un laboratorio acreditado en los métodos de análisis de agua para consumo humano; además de otros requisitos técnicos y formales que la legislación de la materia imponga.</a:t>
            </a:r>
          </a:p>
        </p:txBody>
      </p:sp>
    </p:spTree>
    <p:extLst>
      <p:ext uri="{BB962C8B-B14F-4D97-AF65-F5344CB8AC3E}">
        <p14:creationId xmlns:p14="http://schemas.microsoft.com/office/powerpoint/2010/main" val="1078122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2506</Words>
  <Application>Microsoft Office PowerPoint</Application>
  <PresentationFormat>Presentación en pantalla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Aharoni</vt:lpstr>
      <vt:lpstr>Arial</vt:lpstr>
      <vt:lpstr>Berlin Sans FB Demi</vt:lpstr>
      <vt:lpstr>Calibri</vt:lpstr>
      <vt:lpstr>Calibri Light</vt:lpstr>
      <vt:lpstr>Tw Cen MT</vt:lpstr>
      <vt:lpstr>Wingdings</vt:lpstr>
      <vt:lpstr>Tema de Office</vt:lpstr>
      <vt:lpstr>Marco Normativo de la Vigilancia de la Calidad del Agua para Consumo Humano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TEOFILO BALTAZAR GIRON ESTELA</dc:creator>
  <cp:lastModifiedBy>TEOFILO BALTAZAR GIRON ESTELA</cp:lastModifiedBy>
  <cp:revision>34</cp:revision>
  <dcterms:created xsi:type="dcterms:W3CDTF">2019-10-08T16:46:04Z</dcterms:created>
  <dcterms:modified xsi:type="dcterms:W3CDTF">2019-10-09T13:05:10Z</dcterms:modified>
</cp:coreProperties>
</file>